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  <p:sldMasterId id="2147483670" r:id="rId2"/>
    <p:sldMasterId id="2147483674" r:id="rId3"/>
  </p:sldMasterIdLst>
  <p:notesMasterIdLst>
    <p:notesMasterId r:id="rId22"/>
  </p:notesMasterIdLst>
  <p:handoutMasterIdLst>
    <p:handoutMasterId r:id="rId23"/>
  </p:handoutMasterIdLst>
  <p:sldIdLst>
    <p:sldId id="269" r:id="rId4"/>
    <p:sldId id="300" r:id="rId5"/>
    <p:sldId id="289" r:id="rId6"/>
    <p:sldId id="290" r:id="rId7"/>
    <p:sldId id="465" r:id="rId8"/>
    <p:sldId id="466" r:id="rId9"/>
    <p:sldId id="467" r:id="rId10"/>
    <p:sldId id="468" r:id="rId11"/>
    <p:sldId id="460" r:id="rId12"/>
    <p:sldId id="462" r:id="rId13"/>
    <p:sldId id="461" r:id="rId14"/>
    <p:sldId id="469" r:id="rId15"/>
    <p:sldId id="463" r:id="rId16"/>
    <p:sldId id="464" r:id="rId17"/>
    <p:sldId id="470" r:id="rId18"/>
    <p:sldId id="299" r:id="rId19"/>
    <p:sldId id="471" r:id="rId20"/>
    <p:sldId id="274" r:id="rId21"/>
  </p:sldIdLst>
  <p:sldSz cx="12192000" cy="6858000"/>
  <p:notesSz cx="6858000" cy="9144000"/>
  <p:embeddedFontLst>
    <p:embeddedFont>
      <p:font typeface="맑은 고딕" panose="020B0503020000020004" pitchFamily="34" charset="-127"/>
      <p:regular r:id="rId24"/>
      <p:bold r:id="rId25"/>
    </p:embeddedFont>
    <p:embeddedFont>
      <p:font typeface="서울남산체 B" panose="02020603020101020101" pitchFamily="18" charset="-127"/>
      <p:regular r:id="rId26"/>
      <p:bold r:id="rId27"/>
    </p:embeddedFont>
    <p:embeddedFont>
      <p:font typeface="서울남산체 EB" panose="02020603020101020101" pitchFamily="18" charset="-127"/>
      <p:regular r:id="rId28"/>
      <p:bold r:id="rId29"/>
    </p:embeddedFont>
    <p:embeddedFont>
      <p:font typeface="서울남산체 L" panose="02020603020101020101" pitchFamily="18" charset="-127"/>
      <p:regular r:id="rId30"/>
    </p:embeddedFont>
    <p:embeddedFont>
      <p:font typeface="서울남산체 M" panose="02020603020101020101" pitchFamily="18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SEOULNAMSAN B" panose="02020603020101020101" pitchFamily="18" charset="-127"/>
      <p:regular r:id="rId37"/>
      <p:bold r:id="rId38"/>
    </p:embeddedFont>
    <p:embeddedFont>
      <p:font typeface="SeoulNamsan L" panose="02020403020101020101" pitchFamily="18" charset="-127"/>
      <p:regular r:id="rId39"/>
    </p:embeddedFont>
    <p:embeddedFont>
      <p:font typeface="SeoulNamsan M" panose="02020603020101020101" pitchFamily="18" charset="-127"/>
      <p:regular r:id="rId40"/>
    </p:embeddedFont>
    <p:embeddedFont>
      <p:font typeface="SeoulNamsan M" panose="02020603020101020101" pitchFamily="18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FFC1C1"/>
    <a:srgbClr val="219121"/>
    <a:srgbClr val="2E00FA"/>
    <a:srgbClr val="1C476E"/>
    <a:srgbClr val="5799D5"/>
    <a:srgbClr val="FFFFFF"/>
    <a:srgbClr val="FCB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14" autoAdjust="0"/>
    <p:restoredTop sz="91732" autoAdjust="0"/>
  </p:normalViewPr>
  <p:slideViewPr>
    <p:cSldViewPr snapToGrid="0">
      <p:cViewPr varScale="1">
        <p:scale>
          <a:sx n="100" d="100"/>
          <a:sy n="100" d="100"/>
        </p:scale>
        <p:origin x="14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2023. 6. 22.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71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31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6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12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31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015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41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3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6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4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0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시그마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8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998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91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24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68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03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4838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2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51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79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4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3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678363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BIKE </a:t>
            </a:r>
            <a:r>
              <a:rPr lang="ko-KR" altLang="en-US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연산 양자회로 최적구현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양유진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한성대학교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7AF33-A28A-4C84-88AC-B557029FC07C}"/>
              </a:ext>
            </a:extLst>
          </p:cNvPr>
          <p:cNvSpPr txBox="1"/>
          <p:nvPr/>
        </p:nvSpPr>
        <p:spPr>
          <a:xfrm>
            <a:off x="3047487" y="158012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[CISC’S 2023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구두 발표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]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BIKE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E4780D-F4EB-6AC8-56BD-0FDA230E8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12" b="21991"/>
          <a:stretch/>
        </p:blipFill>
        <p:spPr>
          <a:xfrm>
            <a:off x="1245335" y="2126005"/>
            <a:ext cx="2731991" cy="2205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A25EED-635B-11FA-83B9-CE86333A2AF5}"/>
                  </a:ext>
                </a:extLst>
              </p:cNvPr>
              <p:cNvSpPr txBox="1"/>
              <p:nvPr/>
            </p:nvSpPr>
            <p:spPr>
              <a:xfrm>
                <a:off x="4103162" y="2762998"/>
                <a:ext cx="6876072" cy="118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0" i="0" u="none" strike="noStrike" baseline="0" dirty="0">
                    <a:solidFill>
                      <a:srgbClr val="282828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가장 낮은 </a:t>
                </a:r>
                <a:r>
                  <a:rPr lang="en-US" altLang="ko-KR" sz="2000" dirty="0">
                    <a:solidFill>
                      <a:srgbClr val="282828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Level </a:t>
                </a:r>
                <a:r>
                  <a:rPr lang="ko-KR" altLang="en-US" sz="2000" b="0" i="0" u="none" strike="noStrike" baseline="0" dirty="0">
                    <a:solidFill>
                      <a:srgbClr val="282828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마저도 굉장히 큰 필드</a:t>
                </a:r>
                <a:r>
                  <a:rPr lang="ko-KR" altLang="en-US" sz="2000" b="0" i="0" u="none" strike="noStrike" dirty="0">
                    <a:solidFill>
                      <a:srgbClr val="282828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𝐺𝐹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(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2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12322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) </m:t>
                    </m:r>
                  </m:oMath>
                </a14:m>
                <a:r>
                  <a:rPr lang="ko-KR" altLang="en-US" sz="2000" b="0" i="0" u="none" strike="noStrike" baseline="0" dirty="0" err="1">
                    <a:solidFill>
                      <a:srgbClr val="282828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</a:t>
                </a:r>
                <a:r>
                  <a:rPr lang="ko-KR" altLang="en-US" sz="2000" b="0" i="0" u="none" strike="noStrike" baseline="0" dirty="0">
                    <a:solidFill>
                      <a:srgbClr val="282828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사용</a:t>
                </a:r>
                <a:endParaRPr lang="en-US" altLang="ko-KR" sz="2000" b="0" i="0" u="none" strike="noStrike" baseline="0" dirty="0">
                  <a:solidFill>
                    <a:srgbClr val="282828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→ </a:t>
                </a:r>
                <a:r>
                  <a:rPr lang="ko-KR" altLang="en-US" sz="2000" b="0" i="0" u="none" strike="noStrike" baseline="0" dirty="0">
                    <a:solidFill>
                      <a:srgbClr val="282828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양자 시뮬레이션이 불가할 정도로 많은 자원을 요구</a:t>
                </a:r>
                <a:endParaRPr lang="en-US" altLang="ko-KR" sz="2000" b="0" i="0" u="none" strike="noStrike" baseline="0" dirty="0">
                  <a:solidFill>
                    <a:srgbClr val="282828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⇒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구현을 위해 필드 크기를 축소</a:t>
                </a:r>
                <a:endParaRPr lang="ko-KR" altLang="en-US" sz="2000" dirty="0"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A25EED-635B-11FA-83B9-CE86333A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162" y="2762998"/>
                <a:ext cx="6876072" cy="1184940"/>
              </a:xfrm>
              <a:prstGeom prst="rect">
                <a:avLst/>
              </a:prstGeom>
              <a:blipFill>
                <a:blip r:embed="rId4"/>
                <a:stretch>
                  <a:fillRect l="-923" b="-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C19A4CE-848C-C7C1-6DB5-2C34F381A61E}"/>
              </a:ext>
            </a:extLst>
          </p:cNvPr>
          <p:cNvSpPr txBox="1"/>
          <p:nvPr/>
        </p:nvSpPr>
        <p:spPr>
          <a:xfrm>
            <a:off x="673526" y="1151938"/>
            <a:ext cx="11638144" cy="887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20000"/>
              </a:lnSpc>
              <a:buFontTx/>
              <a:buChar char="-"/>
            </a:pPr>
            <a:r>
              <a:rPr lang="ko-KR" altLang="en-US" sz="2200" b="0" i="0" u="none" strike="noStrike" baseline="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실패 확률이 존재하지 않는 </a:t>
            </a:r>
            <a:r>
              <a:rPr lang="ko-KR" altLang="en-US" sz="2200" b="1" i="0" u="none" strike="noStrike" baseline="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키 생성</a:t>
            </a:r>
            <a:r>
              <a:rPr lang="ko-KR" altLang="en-US" sz="2200" b="0" i="0" u="none" strike="noStrike" baseline="0" dirty="0">
                <a:solidFill>
                  <a:srgbClr val="2828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과 </a:t>
            </a:r>
            <a:r>
              <a:rPr lang="ko-KR" altLang="en-US" sz="2200" b="1" i="0" u="none" strike="noStrike" baseline="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캡슐화</a:t>
            </a:r>
            <a:r>
              <a:rPr lang="ko-KR" altLang="en-US" sz="2200" b="0" i="0" u="none" strike="noStrike" baseline="0" dirty="0">
                <a:solidFill>
                  <a:srgbClr val="2828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에서 가장 핵심이 되는 연산을 양자 회로로 구현</a:t>
            </a:r>
            <a:endParaRPr lang="en-US" altLang="ko-KR" sz="2200" b="0" i="0" u="none" strike="noStrike" baseline="0" dirty="0">
              <a:solidFill>
                <a:srgbClr val="2828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200" b="0" i="0" u="none" strike="noStrike" baseline="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구현에 </a:t>
            </a:r>
            <a:r>
              <a:rPr lang="en-US" altLang="ko-KR" sz="2200" b="0" i="0" u="none" strike="noStrike" baseline="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IBM</a:t>
            </a:r>
            <a:r>
              <a:rPr lang="ko-KR" altLang="en-US" sz="2200" b="0" i="0" u="none" strike="noStrike" baseline="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에서 제공하는 양자프로그래밍 도구 </a:t>
            </a:r>
            <a:r>
              <a:rPr lang="en-US" altLang="ko-KR" sz="2200" b="1" i="0" u="none" strike="noStrike" baseline="0" dirty="0" err="1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ProjectQ</a:t>
            </a:r>
            <a:r>
              <a:rPr lang="ko-KR" altLang="en-US" sz="2200" b="0" i="0" u="none" strike="noStrike" baseline="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이용</a:t>
            </a:r>
            <a:endParaRPr lang="en-US" altLang="ko-KR" sz="2200" b="0" i="0" u="none" strike="noStrike" baseline="0" dirty="0">
              <a:solidFill>
                <a:srgbClr val="2828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B407D0-372D-766D-CB64-91CA95CE5D25}"/>
              </a:ext>
            </a:extLst>
          </p:cNvPr>
          <p:cNvSpPr/>
          <p:nvPr/>
        </p:nvSpPr>
        <p:spPr>
          <a:xfrm>
            <a:off x="1374495" y="2805590"/>
            <a:ext cx="2602831" cy="514479"/>
          </a:xfrm>
          <a:prstGeom prst="rect">
            <a:avLst/>
          </a:prstGeom>
          <a:noFill/>
          <a:ln w="38100">
            <a:solidFill>
              <a:srgbClr val="2E74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 w="190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D0D05F-20F7-61D1-7CC2-BF6361E0330D}"/>
              </a:ext>
            </a:extLst>
          </p:cNvPr>
          <p:cNvGrpSpPr/>
          <p:nvPr/>
        </p:nvGrpSpPr>
        <p:grpSpPr>
          <a:xfrm>
            <a:off x="673526" y="4433521"/>
            <a:ext cx="7381234" cy="481670"/>
            <a:chOff x="684435" y="4630673"/>
            <a:chExt cx="7381234" cy="481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6264FD-4BF4-EA8C-3BDF-D2AD0D1BBB75}"/>
                    </a:ext>
                  </a:extLst>
                </p:cNvPr>
                <p:cNvSpPr txBox="1"/>
                <p:nvPr/>
              </p:nvSpPr>
              <p:spPr>
                <a:xfrm>
                  <a:off x="684435" y="4630673"/>
                  <a:ext cx="6322299" cy="4816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lnSpc>
                      <a:spcPct val="120000"/>
                    </a:lnSpc>
                    <a:buFontTx/>
                    <a:buChar char="-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1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ko-KR" altLang="en-US" sz="21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  <a:sym typeface="Arial"/>
                            </a:rPr>
                            <m:t>𝔽</m:t>
                          </m:r>
                        </m:e>
                        <m:sub>
                          <m:r>
                            <a:rPr kumimoji="0" lang="en-US" altLang="ko-KR" sz="21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lang="en-US" altLang="ko-KR" sz="21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  <a:sym typeface="Arial"/>
                        </a:rPr>
                        <m:t>/[</m:t>
                      </m:r>
                      <m:r>
                        <a:rPr kumimoji="0" lang="en-US" altLang="ko-KR" sz="21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  <a:sym typeface="Arial"/>
                        </a:rPr>
                        <m:t>𝑋</m:t>
                      </m:r>
                      <m:r>
                        <a:rPr kumimoji="0" lang="en-US" altLang="ko-KR" sz="21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  <a:sym typeface="Arial"/>
                        </a:rPr>
                        <m:t>] </m:t>
                      </m:r>
                    </m:oMath>
                  </a14:m>
                  <a:r>
                    <a:rPr lang="ko-KR" altLang="en-US" sz="2200" dirty="0">
                      <a:solidFill>
                        <a:srgbClr val="000000"/>
                      </a:solidFill>
                      <a:latin typeface="서울남산체 M" panose="02020503020101020101" pitchFamily="18" charset="-127"/>
                      <a:ea typeface="서울남산체 M" panose="02020503020101020101" pitchFamily="18" charset="-127"/>
                    </a:rPr>
                    <a:t>에서 기약다항식 </a:t>
                  </a:r>
                  <a14:m>
                    <m:oMath xmlns:m="http://schemas.openxmlformats.org/officeDocument/2006/math">
                      <m:r>
                        <a:rPr lang="en-US" altLang="ko-KR" sz="21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𝑓</m:t>
                      </m:r>
                      <m:d>
                        <m:dPr>
                          <m:ctrlPr>
                            <a:rPr lang="en-US" altLang="ko-KR" sz="21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US" altLang="ko-KR" sz="21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𝑋</m:t>
                          </m:r>
                        </m:e>
                      </m:d>
                      <m:r>
                        <a:rPr lang="en-US" altLang="ko-KR" sz="21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=(</m:t>
                      </m:r>
                      <m:sSup>
                        <m:sSupPr>
                          <m:ctrlPr>
                            <a:rPr lang="en-US" altLang="ko-KR" sz="21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altLang="ko-KR" sz="21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1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𝑟</m:t>
                          </m:r>
                        </m:sup>
                      </m:sSup>
                      <m:r>
                        <a:rPr lang="en-US" altLang="ko-KR" sz="21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−1)/(</m:t>
                      </m:r>
                      <m:r>
                        <a:rPr lang="en-US" altLang="ko-KR" sz="21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𝑋</m:t>
                      </m:r>
                      <m:r>
                        <a:rPr lang="en-US" altLang="ko-KR" sz="21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−1)</m:t>
                      </m:r>
                    </m:oMath>
                  </a14:m>
                  <a:endParaRPr lang="en-US" altLang="ko-KR" sz="2100" b="0" i="0" u="none" strike="noStrike" baseline="0" dirty="0">
                    <a:solidFill>
                      <a:srgbClr val="282828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6264FD-4BF4-EA8C-3BDF-D2AD0D1BBB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435" y="4630673"/>
                  <a:ext cx="6322299" cy="481670"/>
                </a:xfrm>
                <a:prstGeom prst="rect">
                  <a:avLst/>
                </a:prstGeom>
                <a:blipFill>
                  <a:blip r:embed="rId5"/>
                  <a:stretch>
                    <a:fillRect l="-1060" b="-25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C0F3448-3B5C-F093-9541-C19B5974B8A9}"/>
                    </a:ext>
                  </a:extLst>
                </p:cNvPr>
                <p:cNvSpPr txBox="1"/>
                <p:nvPr/>
              </p:nvSpPr>
              <p:spPr>
                <a:xfrm>
                  <a:off x="6721429" y="4683213"/>
                  <a:ext cx="1344240" cy="4095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0" lang="en-US" altLang="ko-KR" b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서울남산체 L" panose="02020503020101020101" pitchFamily="18" charset="-127"/>
                      <a:ea typeface="서울남산체 L" panose="02020503020101020101" pitchFamily="18" charset="-127"/>
                      <a:cs typeface="Arial"/>
                      <a:sym typeface="Arial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altLang="ko-KR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𝑟</m:t>
                      </m:r>
                    </m:oMath>
                  </a14:m>
                  <a:r>
                    <a:rPr lang="ko-KR" altLang="en-US" b="0" i="0" u="none" strike="noStrike" baseline="0" dirty="0">
                      <a:solidFill>
                        <a:srgbClr val="282828"/>
                      </a:solidFill>
                      <a:latin typeface="서울남산체 L" panose="02020503020101020101" pitchFamily="18" charset="-127"/>
                      <a:ea typeface="서울남산체 L" panose="02020503020101020101" pitchFamily="18" charset="-127"/>
                    </a:rPr>
                    <a:t>은 소수</a:t>
                  </a:r>
                  <a:r>
                    <a:rPr lang="en-US" altLang="ko-KR" b="0" i="0" u="none" strike="noStrike" baseline="0" dirty="0">
                      <a:solidFill>
                        <a:srgbClr val="282828"/>
                      </a:solidFill>
                      <a:latin typeface="서울남산체 L" panose="02020503020101020101" pitchFamily="18" charset="-127"/>
                      <a:ea typeface="서울남산체 L" panose="02020503020101020101" pitchFamily="18" charset="-127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C0F3448-3B5C-F093-9541-C19B5974B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1429" y="4683213"/>
                  <a:ext cx="1344240" cy="409599"/>
                </a:xfrm>
                <a:prstGeom prst="rect">
                  <a:avLst/>
                </a:prstGeom>
                <a:blipFill>
                  <a:blip r:embed="rId6"/>
                  <a:stretch>
                    <a:fillRect b="-2424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B33C63-641B-E0B5-DA93-663CF0B9BCD3}"/>
                  </a:ext>
                </a:extLst>
              </p:cNvPr>
              <p:cNvSpPr txBox="1"/>
              <p:nvPr/>
            </p:nvSpPr>
            <p:spPr>
              <a:xfrm>
                <a:off x="684434" y="4881937"/>
                <a:ext cx="6322299" cy="480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2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𝑟</m:t>
                    </m:r>
                    <m:r>
                      <a:rPr lang="en-US" altLang="ko-KR" sz="22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r>
                      <a:rPr lang="en-US" altLang="ko-KR" sz="22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13</m:t>
                    </m:r>
                  </m:oMath>
                </a14:m>
                <a:r>
                  <a:rPr lang="ko-KR" altLang="en-US" sz="2200" b="0" i="0" u="none" strike="noStrike" baseline="0" dirty="0">
                    <a:solidFill>
                      <a:srgbClr val="282828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로 가정하면</a:t>
                </a:r>
                <a:r>
                  <a:rPr lang="en-US" altLang="ko-KR" sz="2200" b="0" i="0" u="none" strike="noStrike" baseline="0" dirty="0">
                    <a:solidFill>
                      <a:srgbClr val="282828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,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B33C63-641B-E0B5-DA93-663CF0B9B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4" y="4881937"/>
                <a:ext cx="6322299" cy="480068"/>
              </a:xfrm>
              <a:prstGeom prst="rect">
                <a:avLst/>
              </a:prstGeom>
              <a:blipFill>
                <a:blip r:embed="rId7"/>
                <a:stretch>
                  <a:fillRect l="-1157" t="-1266" b="-25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51;g23b36d13737_8_342">
                <a:extLst>
                  <a:ext uri="{FF2B5EF4-FFF2-40B4-BE49-F238E27FC236}">
                    <a16:creationId xmlns:a16="http://schemas.microsoft.com/office/drawing/2014/main" id="{2CD67115-7179-A2B7-6E65-B1ACC2FDB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053" y="5482709"/>
                <a:ext cx="9683090" cy="599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11430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Pts val="1800"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21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𝑓</m:t>
                    </m:r>
                    <m:d>
                      <m:dPr>
                        <m:ctrlP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</m:ctrlPr>
                      </m:dPr>
                      <m:e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  <m:t>𝑋</m:t>
                        </m:r>
                      </m:e>
                    </m:d>
                    <m:r>
                      <a:rPr kumimoji="0" lang="en-US" altLang="ko-KR" sz="21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=</m:t>
                    </m:r>
                    <m:sSup>
                      <m:sSupPr>
                        <m:ctrlP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  <a:sym typeface="Arial"/>
                          </a:rPr>
                          <m:t>12</m:t>
                        </m:r>
                      </m:sup>
                    </m:sSup>
                    <m:r>
                      <a:rPr kumimoji="0" lang="en-US" altLang="ko-KR" sz="21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  <a:sym typeface="Arial"/>
                      </a:rPr>
                      <m:t>+</m:t>
                    </m:r>
                    <m:sSup>
                      <m:sSupPr>
                        <m:ctrlP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1</m:t>
                        </m:r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1</m:t>
                        </m:r>
                      </m:sup>
                    </m:sSup>
                    <m:r>
                      <a:rPr kumimoji="0" lang="en-US" altLang="ko-KR" sz="21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kumimoji="0" lang="en-US" altLang="ko-KR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1</m:t>
                        </m:r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0</m:t>
                        </m:r>
                      </m:sup>
                    </m:sSup>
                    <m:r>
                      <a:rPr kumimoji="0" lang="en-US" altLang="ko-KR" sz="21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kumimoji="0" lang="en-US" altLang="ko-KR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9</m:t>
                        </m:r>
                      </m:sup>
                    </m:sSup>
                    <m:r>
                      <a:rPr kumimoji="0" lang="en-US" altLang="ko-KR" sz="21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kumimoji="0" lang="en-US" altLang="ko-KR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8</m:t>
                        </m:r>
                      </m:sup>
                    </m:sSup>
                    <m:r>
                      <a:rPr kumimoji="0" lang="en-US" altLang="ko-KR" sz="21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kumimoji="0" lang="en-US" altLang="ko-KR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7</m:t>
                        </m:r>
                      </m:sup>
                    </m:sSup>
                    <m:r>
                      <a:rPr kumimoji="0" lang="en-US" altLang="ko-KR" sz="21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kumimoji="0" lang="en-US" altLang="ko-KR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6</m:t>
                        </m:r>
                      </m:sup>
                    </m:sSup>
                    <m:r>
                      <a:rPr kumimoji="0" lang="en-US" altLang="ko-KR" sz="21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kumimoji="0" lang="en-US" altLang="ko-KR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5</m:t>
                        </m:r>
                      </m:sup>
                    </m:sSup>
                    <m:r>
                      <a:rPr kumimoji="0" lang="en-US" altLang="ko-KR" sz="21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kumimoji="0" lang="en-US" altLang="ko-KR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4</m:t>
                        </m:r>
                      </m:sup>
                    </m:sSup>
                    <m:r>
                      <a:rPr kumimoji="0" lang="en-US" altLang="ko-KR" sz="21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kumimoji="0" lang="en-US" altLang="ko-KR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3</m:t>
                        </m:r>
                      </m:sup>
                    </m:sSup>
                    <m:r>
                      <a:rPr kumimoji="0" lang="en-US" altLang="ko-KR" sz="21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</m:oMath>
                </a14:m>
                <a:r>
                  <a:rPr kumimoji="0" lang="en-US" altLang="ko-KR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altLang="ko-KR" sz="21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1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2</m:t>
                        </m:r>
                      </m:sup>
                    </m:sSup>
                    <m:r>
                      <a:rPr kumimoji="0" lang="en-US" altLang="ko-KR" sz="21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+</m:t>
                    </m:r>
                    <m:r>
                      <a:rPr kumimoji="0" lang="en-US" altLang="ko-KR" sz="21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𝑋</m:t>
                    </m:r>
                  </m:oMath>
                </a14:m>
                <a:endParaRPr kumimoji="0" lang="ko-KR" alt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9" name="Google Shape;151;g23b36d13737_8_342">
                <a:extLst>
                  <a:ext uri="{FF2B5EF4-FFF2-40B4-BE49-F238E27FC236}">
                    <a16:creationId xmlns:a16="http://schemas.microsoft.com/office/drawing/2014/main" id="{2CD67115-7179-A2B7-6E65-B1ACC2FDB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053" y="5482709"/>
                <a:ext cx="9683090" cy="599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7E6A068-A09C-0F3D-B4DF-FF808E639CAF}"/>
              </a:ext>
            </a:extLst>
          </p:cNvPr>
          <p:cNvSpPr/>
          <p:nvPr/>
        </p:nvSpPr>
        <p:spPr>
          <a:xfrm>
            <a:off x="1741206" y="5753932"/>
            <a:ext cx="8676000" cy="216000"/>
          </a:xfrm>
          <a:prstGeom prst="roundRect">
            <a:avLst>
              <a:gd name="adj" fmla="val 31273"/>
            </a:avLst>
          </a:prstGeom>
          <a:solidFill>
            <a:srgbClr val="FFC1C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</p:spTree>
    <p:extLst>
      <p:ext uri="{BB962C8B-B14F-4D97-AF65-F5344CB8AC3E}">
        <p14:creationId xmlns:p14="http://schemas.microsoft.com/office/powerpoint/2010/main" val="3937019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77C7C0DA-4D55-AC35-0FFB-BE8AA95C679B}"/>
              </a:ext>
            </a:extLst>
          </p:cNvPr>
          <p:cNvSpPr/>
          <p:nvPr/>
        </p:nvSpPr>
        <p:spPr>
          <a:xfrm>
            <a:off x="942660" y="1345354"/>
            <a:ext cx="2232000" cy="216000"/>
          </a:xfrm>
          <a:prstGeom prst="roundRect">
            <a:avLst>
              <a:gd name="adj" fmla="val 31273"/>
            </a:avLst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BIKE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3.1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키 생성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FE3990F-81B3-6762-B477-00E57EFFBD31}"/>
              </a:ext>
            </a:extLst>
          </p:cNvPr>
          <p:cNvSpPr/>
          <p:nvPr/>
        </p:nvSpPr>
        <p:spPr>
          <a:xfrm>
            <a:off x="3379042" y="1393798"/>
            <a:ext cx="2960797" cy="195719"/>
          </a:xfrm>
          <a:prstGeom prst="roundRect">
            <a:avLst>
              <a:gd name="adj" fmla="val 48562"/>
            </a:avLst>
          </a:prstGeom>
          <a:solidFill>
            <a:srgbClr val="FFC1C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6FF633-6679-474A-3330-0D5F1842D496}"/>
              </a:ext>
            </a:extLst>
          </p:cNvPr>
          <p:cNvSpPr txBox="1"/>
          <p:nvPr/>
        </p:nvSpPr>
        <p:spPr>
          <a:xfrm>
            <a:off x="542480" y="1183184"/>
            <a:ext cx="2836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1) 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63457F-7DEE-348D-CB79-4CFF0B2BCB56}"/>
                  </a:ext>
                </a:extLst>
              </p:cNvPr>
              <p:cNvSpPr txBox="1"/>
              <p:nvPr/>
            </p:nvSpPr>
            <p:spPr>
              <a:xfrm>
                <a:off x="848668" y="1840075"/>
                <a:ext cx="3327092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0"/>
                  </a:spcBef>
                  <a:defRPr/>
                </a:pPr>
                <a:r>
                  <a:rPr kumimoji="1" lang="en-US" altLang="ko-KR" sz="2400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2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ko-KR" altLang="en-US" sz="22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의 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ko-KR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kumimoji="1" lang="en-US" altLang="ko-KR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ko-KR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kumimoji="1" lang="en-US" altLang="ko-KR" sz="2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altLang="ko-KR" sz="2200" b="1" dirty="0">
                  <a:solidFill>
                    <a:prstClr val="black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63457F-7DEE-348D-CB79-4CFF0B2BC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68" y="1840075"/>
                <a:ext cx="3327092" cy="468205"/>
              </a:xfrm>
              <a:prstGeom prst="rect">
                <a:avLst/>
              </a:prstGeom>
              <a:blipFill>
                <a:blip r:embed="rId3"/>
                <a:stretch>
                  <a:fillRect l="-2662" t="-7895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051D8B6-1F35-CE83-622B-A5F6AD05EDC6}"/>
              </a:ext>
            </a:extLst>
          </p:cNvPr>
          <p:cNvSpPr txBox="1"/>
          <p:nvPr/>
        </p:nvSpPr>
        <p:spPr>
          <a:xfrm>
            <a:off x="1275714" y="2410037"/>
            <a:ext cx="70955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Jang. et al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이 제안한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양자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곱셈기</a:t>
            </a:r>
            <a:r>
              <a:rPr kumimoji="1" lang="en-US" altLang="ko-KR" sz="2200" baseline="30000" dirty="0">
                <a:solidFill>
                  <a:srgbClr val="2E75B6"/>
                </a:solidFill>
              </a:rPr>
              <a:t>[</a:t>
            </a:r>
            <a:r>
              <a:rPr kumimoji="1" lang="en-US" altLang="ko-KR" sz="2200" baseline="30000" dirty="0"/>
              <a:t>2]</a:t>
            </a:r>
            <a:r>
              <a:rPr kumimoji="1" lang="en-US" altLang="ko-KR" sz="2200" dirty="0"/>
              <a:t> </a:t>
            </a:r>
            <a:r>
              <a:rPr kumimoji="1" lang="ko-KR" altLang="en-US" sz="2200" dirty="0"/>
              <a:t>사용</a:t>
            </a:r>
            <a:endParaRPr lang="en-US" altLang="ko-KR" sz="2200" dirty="0">
              <a:solidFill>
                <a:prstClr val="black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60B077-3F80-2406-E62C-7768C72A2F31}"/>
              </a:ext>
            </a:extLst>
          </p:cNvPr>
          <p:cNvSpPr txBox="1"/>
          <p:nvPr/>
        </p:nvSpPr>
        <p:spPr>
          <a:xfrm>
            <a:off x="1275715" y="2915333"/>
            <a:ext cx="10329091" cy="2298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2200" b="1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Karatsuba Algorithm</a:t>
            </a:r>
            <a:r>
              <a:rPr kumimoji="1" lang="en-US" altLang="ko-KR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kumimoji="1"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을 재귀적으로 적용</a:t>
            </a:r>
            <a:endParaRPr kumimoji="1" lang="en-US" altLang="ko-KR" sz="22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Toffoli </a:t>
            </a:r>
            <a:r>
              <a:rPr kumimoji="1" lang="ko-KR" altLang="en-US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게이트 수를 감소시킴</a:t>
            </a:r>
            <a:endParaRPr kumimoji="1" lang="en-US" altLang="ko-KR" sz="2200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추가적으로 </a:t>
            </a:r>
            <a:r>
              <a:rPr kumimoji="1" lang="ko-KR" altLang="en-US" sz="2200" dirty="0" err="1">
                <a:latin typeface="SeoulNamsan M" panose="02020603020101020101" pitchFamily="18" charset="-127"/>
                <a:ea typeface="SeoulNamsan M" panose="02020603020101020101" pitchFamily="18" charset="-127"/>
              </a:rPr>
              <a:t>보조큐비트</a:t>
            </a:r>
            <a:r>
              <a:rPr kumimoji="1" lang="en-US" altLang="ko-KR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(</a:t>
            </a:r>
            <a:r>
              <a:rPr kumimoji="1" lang="ko-KR" altLang="en-US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본 구현에서는 </a:t>
            </a:r>
            <a:r>
              <a:rPr kumimoji="1" lang="en-US" altLang="ko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324</a:t>
            </a:r>
            <a:r>
              <a:rPr kumimoji="1" lang="ko-KR" altLang="en-US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개</a:t>
            </a:r>
            <a:r>
              <a:rPr kumimoji="1" lang="en-US" altLang="ko-KR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)</a:t>
            </a:r>
            <a:r>
              <a:rPr kumimoji="1" lang="ko-KR" altLang="en-US" sz="2200" dirty="0" err="1">
                <a:latin typeface="SeoulNamsan M" panose="02020603020101020101" pitchFamily="18" charset="-127"/>
                <a:ea typeface="SeoulNamsan M" panose="02020603020101020101" pitchFamily="18" charset="-127"/>
              </a:rPr>
              <a:t>를</a:t>
            </a:r>
            <a:r>
              <a:rPr kumimoji="1" lang="ko-KR" altLang="en-US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 할당하여 병렬로 곱셈 진행</a:t>
            </a:r>
            <a:endParaRPr kumimoji="1" lang="en-US" altLang="ko-KR" sz="2200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>
              <a:spcBef>
                <a:spcPts val="1000"/>
              </a:spcBef>
              <a:defRPr/>
            </a:pPr>
            <a:r>
              <a:rPr kumimoji="0" lang="ko-KR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    → </a:t>
            </a:r>
            <a:r>
              <a:rPr lang="en-US" altLang="ko-KR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Toffoli-depth</a:t>
            </a:r>
            <a:r>
              <a:rPr lang="ko-KR" altLang="en-US" sz="2200" dirty="0" err="1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를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lang="en-US" altLang="ko-KR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1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로 최적화</a:t>
            </a:r>
            <a:endParaRPr kumimoji="1" lang="en-US" altLang="ko-KR" sz="2200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CNOT</a:t>
            </a:r>
            <a:r>
              <a:rPr kumimoji="1" lang="ko-KR" altLang="en-US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 게이트와 </a:t>
            </a:r>
            <a:r>
              <a:rPr kumimoji="1" lang="en-US" altLang="ko-KR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Toffoli</a:t>
            </a:r>
            <a:r>
              <a:rPr kumimoji="1" lang="ko-KR" altLang="en-US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 게이트로 </a:t>
            </a:r>
            <a:r>
              <a:rPr kumimoji="1" lang="ko-KR" altLang="en-US" sz="2200" dirty="0" err="1">
                <a:latin typeface="SeoulNamsan M" panose="02020603020101020101" pitchFamily="18" charset="-127"/>
                <a:ea typeface="SeoulNamsan M" panose="02020603020101020101" pitchFamily="18" charset="-127"/>
              </a:rPr>
              <a:t>곱셈기</a:t>
            </a:r>
            <a:r>
              <a:rPr kumimoji="1" lang="ko-KR" altLang="en-US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 구성</a:t>
            </a:r>
            <a:endParaRPr kumimoji="1" lang="en-US" altLang="ko-KR" sz="2200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EE5E64-20F0-8265-AA25-BC2DFEBE9391}"/>
              </a:ext>
            </a:extLst>
          </p:cNvPr>
          <p:cNvSpPr txBox="1"/>
          <p:nvPr/>
        </p:nvSpPr>
        <p:spPr>
          <a:xfrm>
            <a:off x="0" y="63270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[2] K. Jang, W. Kim, S. Lim, Y. Kang, Y. Yan and H.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Seo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“Optimized Implementation of Quantum Binary Field Multiplication with Toffoli Depth One”, International Conference on Information Security Applications, 2022. </a:t>
            </a:r>
          </a:p>
          <a:p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FFA6B8-7208-E3D7-8008-B2A3513BBDED}"/>
                  </a:ext>
                </a:extLst>
              </p:cNvPr>
              <p:cNvSpPr txBox="1"/>
              <p:nvPr/>
            </p:nvSpPr>
            <p:spPr>
              <a:xfrm>
                <a:off x="3360640" y="1198572"/>
                <a:ext cx="4330480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공개키 생성</a:t>
                </a:r>
                <a:r>
                  <a:rPr lang="en-US" altLang="ko-KR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ko-KR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ko-KR" altLang="en-US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이 핵심</a:t>
                </a:r>
                <a:r>
                  <a:rPr lang="en-US" altLang="ko-KR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!</a:t>
                </a:r>
                <a:endParaRPr lang="ko-KR" altLang="en-US" sz="2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FFA6B8-7208-E3D7-8008-B2A3513BB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40" y="1198572"/>
                <a:ext cx="4330480" cy="468205"/>
              </a:xfrm>
              <a:prstGeom prst="rect">
                <a:avLst/>
              </a:prstGeom>
              <a:blipFill>
                <a:blip r:embed="rId4"/>
                <a:stretch>
                  <a:fillRect l="-1754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41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BIKE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3.1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키 생성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4FA0DC-A0E3-D6FB-5AEB-902F716BD256}"/>
              </a:ext>
            </a:extLst>
          </p:cNvPr>
          <p:cNvGrpSpPr/>
          <p:nvPr/>
        </p:nvGrpSpPr>
        <p:grpSpPr>
          <a:xfrm>
            <a:off x="1840690" y="2867891"/>
            <a:ext cx="7658100" cy="685800"/>
            <a:chOff x="2266950" y="3086100"/>
            <a:chExt cx="7658100" cy="685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8494159-3EA2-21A3-A2DF-A85663DB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950" y="3086100"/>
              <a:ext cx="7658100" cy="685800"/>
            </a:xfrm>
            <a:prstGeom prst="rect">
              <a:avLst/>
            </a:prstGeom>
          </p:spPr>
        </p:pic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767E43AE-539F-7BE8-89CB-90E1877A9EB2}"/>
                </a:ext>
              </a:extLst>
            </p:cNvPr>
            <p:cNvSpPr/>
            <p:nvPr/>
          </p:nvSpPr>
          <p:spPr>
            <a:xfrm>
              <a:off x="2450742" y="3383216"/>
              <a:ext cx="7266940" cy="256783"/>
            </a:xfrm>
            <a:prstGeom prst="roundRect">
              <a:avLst>
                <a:gd name="adj" fmla="val 31273"/>
              </a:avLst>
            </a:prstGeom>
            <a:solidFill>
              <a:srgbClr val="FFC1C1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63457F-7DEE-348D-CB79-4CFF0B2BCB56}"/>
                  </a:ext>
                </a:extLst>
              </p:cNvPr>
              <p:cNvSpPr txBox="1"/>
              <p:nvPr/>
            </p:nvSpPr>
            <p:spPr>
              <a:xfrm>
                <a:off x="578209" y="1840075"/>
                <a:ext cx="3327092" cy="954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defRPr/>
                </a:pPr>
                <a:r>
                  <a:rPr kumimoji="1" lang="en-US" altLang="ko-KR" sz="2400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2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의 곱셈 역원</a:t>
                </a:r>
                <a:r>
                  <a:rPr lang="en-US" altLang="ko-KR" sz="22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altLang="ko-KR" sz="2200" b="1" dirty="0">
                  <a:solidFill>
                    <a:prstClr val="black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  <a:p>
                <a:pPr marL="342900" marR="0" lvl="0" indent="-342900" defTabSz="914400" rtl="0" eaLnBrk="1" fontAlgn="auto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lang="en-US" altLang="ko-KR" sz="2200" dirty="0">
                  <a:solidFill>
                    <a:prstClr val="black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63457F-7DEE-348D-CB79-4CFF0B2BC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09" y="1840075"/>
                <a:ext cx="3327092" cy="954044"/>
              </a:xfrm>
              <a:prstGeom prst="rect">
                <a:avLst/>
              </a:prstGeom>
              <a:blipFill>
                <a:blip r:embed="rId4"/>
                <a:stretch>
                  <a:fillRect l="-3042" t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051D8B6-1F35-CE83-622B-A5F6AD05EDC6}"/>
              </a:ext>
            </a:extLst>
          </p:cNvPr>
          <p:cNvSpPr txBox="1"/>
          <p:nvPr/>
        </p:nvSpPr>
        <p:spPr>
          <a:xfrm>
            <a:off x="1005256" y="2410037"/>
            <a:ext cx="46644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2200" b="1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Itoh-Tsuji Inversion Algorithm</a:t>
            </a:r>
            <a:r>
              <a:rPr kumimoji="1" lang="en-US" altLang="ko-KR" sz="2200" b="1" baseline="300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[3]</a:t>
            </a:r>
            <a:endParaRPr lang="en-US" altLang="ko-KR" sz="2200" b="1" baseline="300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60B077-3F80-2406-E62C-7768C72A2F31}"/>
              </a:ext>
            </a:extLst>
          </p:cNvPr>
          <p:cNvSpPr txBox="1"/>
          <p:nvPr/>
        </p:nvSpPr>
        <p:spPr>
          <a:xfrm>
            <a:off x="978557" y="3545549"/>
            <a:ext cx="11114702" cy="251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20000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지수가 큰 거듭제곱을 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제곱</a:t>
            </a:r>
            <a:r>
              <a:rPr lang="ko-KR" altLang="en-US" sz="22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연산</a:t>
            </a:r>
            <a:r>
              <a:rPr lang="ko-KR" altLang="en-US" sz="22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과 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곱셈 연산</a:t>
            </a:r>
            <a:r>
              <a:rPr lang="ko-KR" altLang="en-US" sz="22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으로 표현 가능</a:t>
            </a:r>
            <a:endParaRPr lang="en-US" altLang="ko-KR" sz="2200" dirty="0">
              <a:solidFill>
                <a:srgbClr val="000000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Tx/>
              <a:buChar char="-"/>
            </a:pPr>
            <a:r>
              <a:rPr lang="ko-KR" altLang="en-US" sz="2200" b="0" i="0" u="none" strike="noStrike" baseline="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곱셈 연산을 제곱 연산으로 대체하여 </a:t>
            </a:r>
            <a:r>
              <a:rPr lang="ko-KR" altLang="en-US" sz="2200" b="1" i="0" u="none" strike="noStrike" baseline="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계산 복잡도를 낮출</a:t>
            </a:r>
            <a:r>
              <a:rPr lang="ko-KR" altLang="en-US" sz="2200" b="0" i="0" u="none" strike="noStrike" baseline="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수 있음</a:t>
            </a:r>
            <a:endParaRPr lang="en-US" altLang="ko-KR" sz="2200" b="0" i="0" u="none" strike="noStrike" baseline="0" dirty="0">
              <a:solidFill>
                <a:srgbClr val="000000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Tx/>
              <a:buChar char="-"/>
            </a:pPr>
            <a:r>
              <a:rPr lang="en-US" altLang="ko-KR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 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ko-KR" altLang="en-US" sz="22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와 </a:t>
            </a:r>
            <a:r>
              <a:rPr lang="en-US" altLang="ko-KR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SWAP 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</a:t>
            </a:r>
            <a:r>
              <a:rPr lang="ko-KR" altLang="en-US" sz="22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통해 제곱 회로 구성</a:t>
            </a:r>
            <a:endParaRPr lang="en-US" altLang="ko-KR" sz="2200" dirty="0">
              <a:solidFill>
                <a:srgbClr val="000000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SWAP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게이트는 양자 비용을 차지 하지 않기 때문에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CNOT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게이트 수가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게이트 수로 직결됨</a:t>
            </a:r>
            <a:endParaRPr lang="en-US" altLang="ko-KR" sz="2000" dirty="0">
              <a:solidFill>
                <a:srgbClr val="000000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곱셈 연산에는 </a:t>
            </a:r>
            <a:r>
              <a:rPr lang="en-US" altLang="ko-KR" sz="22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Jang. et al</a:t>
            </a:r>
            <a:r>
              <a:rPr lang="en-US" altLang="ko-KR" sz="2200" baseline="300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[2]</a:t>
            </a:r>
            <a:r>
              <a:rPr lang="ko-KR" altLang="en-US" sz="22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의 </a:t>
            </a:r>
            <a:r>
              <a:rPr lang="ko-KR" altLang="en-US" sz="22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</a:t>
            </a:r>
            <a:r>
              <a:rPr lang="ko-KR" altLang="en-US" sz="2200" dirty="0" err="1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곱셈기</a:t>
            </a:r>
            <a:r>
              <a:rPr lang="ko-KR" altLang="en-US" sz="22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사용</a:t>
            </a:r>
            <a:endParaRPr lang="en-US" altLang="ko-KR" sz="2200" dirty="0">
              <a:solidFill>
                <a:srgbClr val="2828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Tx/>
              <a:buChar char="-"/>
            </a:pPr>
            <a:r>
              <a:rPr lang="ko-KR" altLang="en-US" sz="2200" dirty="0">
                <a:solidFill>
                  <a:srgbClr val="2828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제곱</a:t>
            </a:r>
            <a:r>
              <a:rPr lang="en-US" altLang="ko-KR" sz="2200" dirty="0">
                <a:solidFill>
                  <a:srgbClr val="2828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 </a:t>
            </a:r>
            <a:r>
              <a:rPr lang="ko-KR" altLang="en-US" sz="2200" dirty="0">
                <a:solidFill>
                  <a:srgbClr val="2828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곱셈 연산을 같이 사용하기 때문에 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계산 복잡도가 가장 높음</a:t>
            </a:r>
            <a:endParaRPr lang="en-US" altLang="ko-KR" sz="2200" b="1" dirty="0">
              <a:solidFill>
                <a:srgbClr val="2E75B6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97D6B-70F7-55DA-6F88-FCEFE8D089D6}"/>
              </a:ext>
            </a:extLst>
          </p:cNvPr>
          <p:cNvSpPr txBox="1"/>
          <p:nvPr/>
        </p:nvSpPr>
        <p:spPr>
          <a:xfrm>
            <a:off x="0" y="62993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</a:t>
            </a:r>
            <a:r>
              <a:rPr lang="en-US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3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] Itoh, Toshiya, and Shigeo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Tsujii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. "A fast algorithm for computing multiplicative inverses in GF (2m) using normal bases." Information and computation 78.3 (1988): 171-177. </a:t>
            </a:r>
          </a:p>
          <a:p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  <a:p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81E1FA5-DE35-D904-1904-70A844059DC9}"/>
              </a:ext>
            </a:extLst>
          </p:cNvPr>
          <p:cNvSpPr/>
          <p:nvPr/>
        </p:nvSpPr>
        <p:spPr>
          <a:xfrm>
            <a:off x="942660" y="1345354"/>
            <a:ext cx="2232000" cy="216000"/>
          </a:xfrm>
          <a:prstGeom prst="roundRect">
            <a:avLst>
              <a:gd name="adj" fmla="val 31273"/>
            </a:avLst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086AC4D-3C93-8780-0E9E-272E77A4BB5B}"/>
              </a:ext>
            </a:extLst>
          </p:cNvPr>
          <p:cNvSpPr/>
          <p:nvPr/>
        </p:nvSpPr>
        <p:spPr>
          <a:xfrm>
            <a:off x="3379042" y="1393798"/>
            <a:ext cx="2960797" cy="195719"/>
          </a:xfrm>
          <a:prstGeom prst="roundRect">
            <a:avLst>
              <a:gd name="adj" fmla="val 48562"/>
            </a:avLst>
          </a:prstGeom>
          <a:solidFill>
            <a:srgbClr val="FFC1C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90AC9-6DB0-D7FD-D7C8-BBF9C3C01CE6}"/>
              </a:ext>
            </a:extLst>
          </p:cNvPr>
          <p:cNvSpPr txBox="1"/>
          <p:nvPr/>
        </p:nvSpPr>
        <p:spPr>
          <a:xfrm>
            <a:off x="542480" y="1183184"/>
            <a:ext cx="2836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1) 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D3FF9D-76F9-7C26-C270-774A0E16E659}"/>
                  </a:ext>
                </a:extLst>
              </p:cNvPr>
              <p:cNvSpPr txBox="1"/>
              <p:nvPr/>
            </p:nvSpPr>
            <p:spPr>
              <a:xfrm>
                <a:off x="3360640" y="1198572"/>
                <a:ext cx="4330480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공개키 생성</a:t>
                </a:r>
                <a:r>
                  <a:rPr lang="en-US" altLang="ko-KR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ko-KR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)</a:t>
                </a:r>
                <a:r>
                  <a:rPr lang="ko-KR" altLang="en-US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이 핵심</a:t>
                </a:r>
                <a:r>
                  <a:rPr lang="en-US" altLang="ko-KR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!</a:t>
                </a:r>
                <a:endParaRPr lang="ko-KR" alt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D3FF9D-76F9-7C26-C270-774A0E16E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40" y="1198572"/>
                <a:ext cx="4330480" cy="468205"/>
              </a:xfrm>
              <a:prstGeom prst="rect">
                <a:avLst/>
              </a:prstGeom>
              <a:blipFill>
                <a:blip r:embed="rId5"/>
                <a:stretch>
                  <a:fillRect l="-1754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99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72B1DDD-0C78-0101-C4FB-CB775647C1E9}"/>
              </a:ext>
            </a:extLst>
          </p:cNvPr>
          <p:cNvSpPr/>
          <p:nvPr/>
        </p:nvSpPr>
        <p:spPr>
          <a:xfrm>
            <a:off x="942660" y="1345354"/>
            <a:ext cx="2088000" cy="216000"/>
          </a:xfrm>
          <a:prstGeom prst="roundRect">
            <a:avLst>
              <a:gd name="adj" fmla="val 31273"/>
            </a:avLst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BIKE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3.2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캡슐화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(Encapsulation)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EBF1B12-B269-6EE7-FEE0-8599EABE82E5}"/>
              </a:ext>
            </a:extLst>
          </p:cNvPr>
          <p:cNvSpPr/>
          <p:nvPr/>
        </p:nvSpPr>
        <p:spPr>
          <a:xfrm>
            <a:off x="3379041" y="1393798"/>
            <a:ext cx="3600000" cy="251051"/>
          </a:xfrm>
          <a:prstGeom prst="roundRect">
            <a:avLst>
              <a:gd name="adj" fmla="val 48562"/>
            </a:avLst>
          </a:prstGeom>
          <a:solidFill>
            <a:srgbClr val="FFC1C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F0247-C543-5012-BB02-6018DEC54B24}"/>
              </a:ext>
            </a:extLst>
          </p:cNvPr>
          <p:cNvSpPr txBox="1"/>
          <p:nvPr/>
        </p:nvSpPr>
        <p:spPr>
          <a:xfrm>
            <a:off x="542480" y="1183184"/>
            <a:ext cx="2836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2) Encapsulation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C7D0C3-1B25-DD08-F2B8-83AAEAD479DF}"/>
                  </a:ext>
                </a:extLst>
              </p:cNvPr>
              <p:cNvSpPr txBox="1"/>
              <p:nvPr/>
            </p:nvSpPr>
            <p:spPr>
              <a:xfrm>
                <a:off x="848668" y="1955986"/>
                <a:ext cx="33270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0"/>
                  </a:spcBef>
                  <a:defRPr/>
                </a:pPr>
                <a:r>
                  <a:rPr kumimoji="1" lang="en-US" altLang="ko-KR" sz="2400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2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과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sz="22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의 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altLang="ko-KR" sz="2200" b="1" dirty="0">
                  <a:solidFill>
                    <a:prstClr val="black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C7D0C3-1B25-DD08-F2B8-83AAEAD4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68" y="1955986"/>
                <a:ext cx="3327092" cy="461665"/>
              </a:xfrm>
              <a:prstGeom prst="rect">
                <a:avLst/>
              </a:prstGeom>
              <a:blipFill>
                <a:blip r:embed="rId3"/>
                <a:stretch>
                  <a:fillRect l="-2662" t="-13514" b="-24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72EA644-E7EA-4DA9-B035-778DD133E79C}"/>
              </a:ext>
            </a:extLst>
          </p:cNvPr>
          <p:cNvSpPr txBox="1"/>
          <p:nvPr/>
        </p:nvSpPr>
        <p:spPr>
          <a:xfrm>
            <a:off x="1275714" y="2525948"/>
            <a:ext cx="7095553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FontTx/>
              <a:buChar char="-"/>
              <a:defRPr/>
            </a:pPr>
            <a:r>
              <a:rPr kumimoji="0" lang="en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Karatsuba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양자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곱셈기</a:t>
            </a:r>
            <a:r>
              <a:rPr kumimoji="0" lang="en-US" altLang="ko-KR" sz="2200" b="0" i="0" u="none" strike="noStrike" kern="1200" cap="none" spc="0" normalizeH="0" baseline="3000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[2]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B" panose="02020503020101020101" pitchFamily="18" charset="-127"/>
              <a:ea typeface="서울남산체 B" panose="02020503020101020101" pitchFamily="18" charset="-127"/>
              <a:cs typeface="+mn-cs"/>
            </a:endParaRPr>
          </a:p>
          <a:p>
            <a:pPr marL="342900" indent="-342900">
              <a:spcBef>
                <a:spcPts val="1000"/>
              </a:spcBef>
              <a:buFontTx/>
              <a:buChar char="-"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+mn-cs"/>
              </a:rPr>
              <a:t>캡슐화 단계의 산술 연산 중에는 가장 높은 복잡도를 가짐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  <a:cs typeface="+mn-cs"/>
            </a:endParaRPr>
          </a:p>
          <a:p>
            <a:pPr>
              <a:spcBef>
                <a:spcPts val="1000"/>
              </a:spcBef>
              <a:defRPr/>
            </a:pPr>
            <a:r>
              <a:rPr kumimoji="0" lang="ko-KR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    → </a:t>
            </a:r>
            <a:r>
              <a:rPr lang="ko-KR" altLang="en-US" sz="2200" dirty="0">
                <a:solidFill>
                  <a:srgbClr val="000000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대부분의 양자 자원이 곱셈 연산에서 발생</a:t>
            </a:r>
            <a:r>
              <a:rPr lang="ko-KR" altLang="en-US" sz="22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39A3C8-76C7-311D-AF33-4036844CECCA}"/>
                  </a:ext>
                </a:extLst>
              </p:cNvPr>
              <p:cNvSpPr txBox="1"/>
              <p:nvPr/>
            </p:nvSpPr>
            <p:spPr>
              <a:xfrm>
                <a:off x="848667" y="4160721"/>
                <a:ext cx="4470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0"/>
                  </a:spcBef>
                  <a:defRPr/>
                </a:pPr>
                <a:r>
                  <a:rPr kumimoji="1" lang="en-US" altLang="ko-KR" sz="2400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2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sz="22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의 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kumimoji="1" lang="en-US" altLang="ko-KR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altLang="ko-KR" sz="2200" b="1" dirty="0">
                  <a:solidFill>
                    <a:prstClr val="black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39A3C8-76C7-311D-AF33-4036844C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67" y="4160721"/>
                <a:ext cx="4470307" cy="461665"/>
              </a:xfrm>
              <a:prstGeom prst="rect">
                <a:avLst/>
              </a:prstGeom>
              <a:blipFill>
                <a:blip r:embed="rId4"/>
                <a:stretch>
                  <a:fillRect l="-1977" t="-13514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5A3A4E-7049-0E10-1DD7-08F41E0D8FEF}"/>
                  </a:ext>
                </a:extLst>
              </p:cNvPr>
              <p:cNvSpPr txBox="1"/>
              <p:nvPr/>
            </p:nvSpPr>
            <p:spPr>
              <a:xfrm>
                <a:off x="1275714" y="4699905"/>
                <a:ext cx="9954662" cy="1386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000"/>
                  </a:spcBef>
                  <a:buFontTx/>
                  <a:buChar char="-"/>
                  <a:defRPr/>
                </a:pPr>
                <a:r>
                  <a:rPr kumimoji="0" lang="ko-KR" altLang="en-US" sz="22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덧셈 연산은 </a:t>
                </a:r>
                <a:r>
                  <a:rPr kumimoji="0" lang="en-US" altLang="ko-KR" sz="2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CNOT </a:t>
                </a:r>
                <a:r>
                  <a:rPr kumimoji="0" lang="ko-KR" altLang="en-US" sz="2200" b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게이트만</a:t>
                </a:r>
                <a:r>
                  <a:rPr kumimoji="0" lang="ko-KR" altLang="en-US" sz="220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을</a:t>
                </a:r>
                <a:r>
                  <a:rPr kumimoji="0" lang="ko-KR" altLang="en-US" sz="22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활용하여 구현</a:t>
                </a:r>
                <a:endParaRPr kumimoji="0" lang="en-US" altLang="ko-KR" sz="220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342900" indent="-342900">
                  <a:spcBef>
                    <a:spcPts val="1000"/>
                  </a:spcBef>
                  <a:buFontTx/>
                  <a:buChar char="-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200" dirty="0" err="1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</a:t>
                </a:r>
                <a:r>
                  <a:rPr lang="ko-KR" altLang="en-US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2200" dirty="0" err="1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제어큐비트로</a:t>
                </a:r>
                <a:r>
                  <a:rPr lang="en-US" altLang="ko-KR" sz="22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 </a:t>
                </a:r>
                <a:r>
                  <a:rPr lang="ko-KR" altLang="en-US" sz="2200" dirty="0" err="1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타겟큐비트로</a:t>
                </a:r>
                <a:r>
                  <a:rPr lang="ko-KR" altLang="en-US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하여 결과값이</a:t>
                </a:r>
                <a:r>
                  <a:rPr lang="ko-KR" altLang="en-US" sz="22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2200" dirty="0">
                    <a:solidFill>
                      <a:prstClr val="black"/>
                    </a:solidFill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</a:t>
                </a:r>
                <a:r>
                  <a:rPr lang="ko-KR" altLang="en-US" sz="22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에 저장됨</a:t>
                </a:r>
                <a:endParaRPr lang="en-US" altLang="ko-KR" sz="2200" dirty="0">
                  <a:solidFill>
                    <a:prstClr val="black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  <a:p>
                <a:pPr marL="342900" indent="-342900">
                  <a:spcBef>
                    <a:spcPts val="1000"/>
                  </a:spcBef>
                  <a:buFontTx/>
                  <a:buChar char="-"/>
                  <a:defRPr/>
                </a:pPr>
                <a:r>
                  <a:rPr kumimoji="0" lang="ko-KR" altLang="en-US" sz="22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핵심 산술 연산 중에 </a:t>
                </a:r>
                <a:r>
                  <a:rPr kumimoji="0" lang="ko-KR" altLang="en-US" sz="2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2E75B6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가장 낮은 계산 복잡도</a:t>
                </a:r>
                <a:r>
                  <a:rPr kumimoji="0" lang="ko-KR" altLang="en-US" sz="22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 가짐</a:t>
                </a:r>
                <a:endParaRPr lang="en-US" altLang="ko-KR" sz="2200" dirty="0">
                  <a:solidFill>
                    <a:prstClr val="black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5A3A4E-7049-0E10-1DD7-08F41E0D8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714" y="4699905"/>
                <a:ext cx="9954662" cy="1386726"/>
              </a:xfrm>
              <a:prstGeom prst="rect">
                <a:avLst/>
              </a:prstGeom>
              <a:blipFill>
                <a:blip r:embed="rId5"/>
                <a:stretch>
                  <a:fillRect l="-764" t="-3636" b="-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293DDE-C932-1ED7-5936-01643DC25EFA}"/>
                  </a:ext>
                </a:extLst>
              </p:cNvPr>
              <p:cNvSpPr txBox="1"/>
              <p:nvPr/>
            </p:nvSpPr>
            <p:spPr>
              <a:xfrm>
                <a:off x="3360639" y="1198572"/>
                <a:ext cx="7869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암호문 생성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이 핵심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!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293DDE-C932-1ED7-5936-01643DC2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39" y="1198572"/>
                <a:ext cx="7869737" cy="461665"/>
              </a:xfrm>
              <a:prstGeom prst="rect">
                <a:avLst/>
              </a:prstGeom>
              <a:blipFill>
                <a:blip r:embed="rId6"/>
                <a:stretch>
                  <a:fillRect l="-1127" t="-8108" b="-29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57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BIKE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3.3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회로 구현 결과 분석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3E70B8-AC2D-CBBA-A6F6-63C58B183CCB}"/>
              </a:ext>
            </a:extLst>
          </p:cNvPr>
          <p:cNvGrpSpPr/>
          <p:nvPr/>
        </p:nvGrpSpPr>
        <p:grpSpPr>
          <a:xfrm>
            <a:off x="3272290" y="1411084"/>
            <a:ext cx="4839881" cy="3478278"/>
            <a:chOff x="3381420" y="1514625"/>
            <a:chExt cx="4839881" cy="34782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C0ACBA6-9CCE-50C0-EBDE-BD682C580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1420" y="1514625"/>
              <a:ext cx="4839881" cy="3478278"/>
            </a:xfrm>
            <a:prstGeom prst="rect">
              <a:avLst/>
            </a:prstGeom>
          </p:spPr>
        </p:pic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1778172A-BDB0-9F0C-3726-C686461F2B0C}"/>
                </a:ext>
              </a:extLst>
            </p:cNvPr>
            <p:cNvSpPr/>
            <p:nvPr/>
          </p:nvSpPr>
          <p:spPr>
            <a:xfrm>
              <a:off x="4149556" y="4311498"/>
              <a:ext cx="2808000" cy="216000"/>
            </a:xfrm>
            <a:prstGeom prst="roundRect">
              <a:avLst>
                <a:gd name="adj" fmla="val 31273"/>
              </a:avLst>
            </a:prstGeom>
            <a:solidFill>
              <a:srgbClr val="FFC1C1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261327C-7A86-3E7C-F60B-42CF1183AF65}"/>
              </a:ext>
            </a:extLst>
          </p:cNvPr>
          <p:cNvSpPr txBox="1"/>
          <p:nvPr/>
        </p:nvSpPr>
        <p:spPr>
          <a:xfrm>
            <a:off x="1107174" y="4965788"/>
            <a:ext cx="10213356" cy="1403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b="1" dirty="0">
                <a:solidFill>
                  <a:srgbClr val="2E75B6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키 생성</a:t>
            </a:r>
            <a:r>
              <a:rPr lang="ko-KR" altLang="en-US" sz="24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단계에서 양자 자원이 많이 사용된 것을 볼 수 있음</a:t>
            </a:r>
            <a:endParaRPr lang="en-US" altLang="ko-KR" sz="24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산술 비용 중 가장 높은 비용을 차지하는 </a:t>
            </a:r>
            <a:r>
              <a:rPr lang="ko-KR" altLang="en-US" sz="2400" b="1" dirty="0">
                <a:solidFill>
                  <a:srgbClr val="2E75B6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곱셈 연산이 주를 이루고 있기</a:t>
            </a:r>
            <a:r>
              <a:rPr lang="ko-KR" altLang="en-US" sz="24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때문</a:t>
            </a:r>
            <a:endParaRPr lang="en-US" altLang="ko-KR" sz="2400" dirty="0">
              <a:solidFill>
                <a:prstClr val="black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캡슐화 단계도 마찬가지로 곱셈 연산이 자원에서 큰 비율을 차지하고 있음</a:t>
            </a:r>
          </a:p>
        </p:txBody>
      </p:sp>
    </p:spTree>
    <p:extLst>
      <p:ext uri="{BB962C8B-B14F-4D97-AF65-F5344CB8AC3E}">
        <p14:creationId xmlns:p14="http://schemas.microsoft.com/office/powerpoint/2010/main" val="2282813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BIKE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양자 회로 구현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3.3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회로 구현 결과 분석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E0389A-6A4A-3677-E415-239C8F9AF2AE}"/>
              </a:ext>
            </a:extLst>
          </p:cNvPr>
          <p:cNvGrpSpPr/>
          <p:nvPr/>
        </p:nvGrpSpPr>
        <p:grpSpPr>
          <a:xfrm>
            <a:off x="205856" y="1363153"/>
            <a:ext cx="5849097" cy="3874114"/>
            <a:chOff x="411920" y="1717399"/>
            <a:chExt cx="5849097" cy="3874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C50B2E-B03E-821B-DAF1-2942A1C60DBA}"/>
                    </a:ext>
                  </a:extLst>
                </p:cNvPr>
                <p:cNvSpPr txBox="1"/>
                <p:nvPr/>
              </p:nvSpPr>
              <p:spPr>
                <a:xfrm>
                  <a:off x="411920" y="1722065"/>
                  <a:ext cx="313931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𝐻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𝐶𝑁𝑂𝑇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𝑋</m:t>
                      </m:r>
                    </m:oMath>
                  </a14:m>
                  <a:r>
                    <a:rPr lang="ko-KR" altLang="en-US" dirty="0"/>
                    <a:t> </a:t>
                  </a:r>
                  <a:r>
                    <a:rPr lang="ko-KR" altLang="en-US" dirty="0">
                      <a:latin typeface="SeoulNamsan L" panose="02020403020101020101" pitchFamily="18" charset="-127"/>
                      <a:ea typeface="SeoulNamsan L" panose="02020403020101020101" pitchFamily="18" charset="-127"/>
                    </a:rPr>
                    <a:t>게이트 수의 합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C50B2E-B03E-821B-DAF1-2942A1C60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920" y="1722065"/>
                  <a:ext cx="313931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73E70B8-AC2D-CBBA-A6F6-63C58B183CCB}"/>
                </a:ext>
              </a:extLst>
            </p:cNvPr>
            <p:cNvGrpSpPr/>
            <p:nvPr/>
          </p:nvGrpSpPr>
          <p:grpSpPr>
            <a:xfrm>
              <a:off x="1379095" y="2113235"/>
              <a:ext cx="4839881" cy="3478278"/>
              <a:chOff x="3381420" y="1514625"/>
              <a:chExt cx="4839881" cy="347827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C0ACBA6-9CCE-50C0-EBDE-BD682C580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1420" y="1514625"/>
                <a:ext cx="4839881" cy="3478278"/>
              </a:xfrm>
              <a:prstGeom prst="rect">
                <a:avLst/>
              </a:prstGeom>
            </p:spPr>
          </p:pic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1778172A-BDB0-9F0C-3726-C686461F2B0C}"/>
                  </a:ext>
                </a:extLst>
              </p:cNvPr>
              <p:cNvSpPr/>
              <p:nvPr/>
            </p:nvSpPr>
            <p:spPr>
              <a:xfrm>
                <a:off x="4149556" y="4311498"/>
                <a:ext cx="2808000" cy="216000"/>
              </a:xfrm>
              <a:prstGeom prst="roundRect">
                <a:avLst>
                  <a:gd name="adj" fmla="val 31273"/>
                </a:avLst>
              </a:prstGeom>
              <a:solidFill>
                <a:srgbClr val="FFC1C1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61F39B4-DC69-C39B-25F9-0FB292FF2C9E}"/>
                    </a:ext>
                  </a:extLst>
                </p:cNvPr>
                <p:cNvSpPr txBox="1"/>
                <p:nvPr/>
              </p:nvSpPr>
              <p:spPr>
                <a:xfrm>
                  <a:off x="4803844" y="1717399"/>
                  <a:ext cx="145717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𝑇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서울남산체 M" panose="02020503020101020101" pitchFamily="18" charset="-127"/>
                        </a:rPr>
                        <m:t> </m:t>
                      </m:r>
                    </m:oMath>
                  </a14:m>
                  <a:r>
                    <a:rPr lang="ko-KR" altLang="en-US" dirty="0">
                      <a:solidFill>
                        <a:srgbClr val="000000"/>
                      </a:solidFill>
                      <a:latin typeface="SeoulNamsan L" panose="02020403020101020101" pitchFamily="18" charset="-127"/>
                      <a:ea typeface="SeoulNamsan L" panose="02020403020101020101" pitchFamily="18" charset="-127"/>
                    </a:rPr>
                    <a:t>게이트 수</a:t>
                  </a:r>
                  <a:endParaRPr lang="en-US" altLang="ko-KR" dirty="0">
                    <a:solidFill>
                      <a:srgbClr val="00000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61F39B4-DC69-C39B-25F9-0FB292FF2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844" y="1717399"/>
                  <a:ext cx="14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꺾인 연결선[E] 15">
              <a:extLst>
                <a:ext uri="{FF2B5EF4-FFF2-40B4-BE49-F238E27FC236}">
                  <a16:creationId xmlns:a16="http://schemas.microsoft.com/office/drawing/2014/main" id="{186501F2-2674-E2D9-64CC-4F6C9FCD2CB6}"/>
                </a:ext>
              </a:extLst>
            </p:cNvPr>
            <p:cNvCxnSpPr>
              <a:cxnSpLocks/>
            </p:cNvCxnSpPr>
            <p:nvPr/>
          </p:nvCxnSpPr>
          <p:spPr>
            <a:xfrm>
              <a:off x="3461077" y="1906731"/>
              <a:ext cx="360000" cy="288000"/>
            </a:xfrm>
            <a:prstGeom prst="bentConnector2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[E] 16">
              <a:extLst>
                <a:ext uri="{FF2B5EF4-FFF2-40B4-BE49-F238E27FC236}">
                  <a16:creationId xmlns:a16="http://schemas.microsoft.com/office/drawing/2014/main" id="{B04E7F32-82EB-23AC-1709-E8CC18D6C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3844" y="1906731"/>
              <a:ext cx="360000" cy="288000"/>
            </a:xfrm>
            <a:prstGeom prst="bentConnector2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1327C-7A86-3E7C-F60B-42CF1183AF65}"/>
                  </a:ext>
                </a:extLst>
              </p:cNvPr>
              <p:cNvSpPr txBox="1"/>
              <p:nvPr/>
            </p:nvSpPr>
            <p:spPr>
              <a:xfrm>
                <a:off x="6051335" y="3024018"/>
                <a:ext cx="5912925" cy="1268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Tx/>
                  <a:buChar char="-"/>
                </a:pPr>
                <a:r>
                  <a:rPr lang="en-US" altLang="ko-KR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8</a:t>
                </a:r>
                <a:r>
                  <a:rPr lang="ko-KR" altLang="en-US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SeoulNamsan M" panose="02020603020101020101" pitchFamily="18" charset="-127"/>
                      </a:rPr>
                      <m:t>𝐶𝑙𝑖𝑓𝑓𝑜𝑟𝑑</m:t>
                    </m:r>
                  </m:oMath>
                </a14:m>
                <a:r>
                  <a:rPr lang="en-US" altLang="ko-KR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+ 7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SeoulNamsan M" panose="02020603020101020101" pitchFamily="18" charset="-127"/>
                      </a:rPr>
                      <m:t>𝑇</m:t>
                    </m:r>
                  </m:oMath>
                </a14:m>
                <a:r>
                  <a:rPr lang="ko-KR" altLang="en-US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로 분해 가능하며</a:t>
                </a:r>
                <a:r>
                  <a:rPr lang="en-US" altLang="ko-KR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SeoulNamsan M" panose="02020603020101020101" pitchFamily="18" charset="-127"/>
                      </a:rPr>
                      <m:t>𝑇</m:t>
                    </m:r>
                  </m:oMath>
                </a14:m>
                <a:r>
                  <a:rPr lang="en-US" altLang="ko-KR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-depth</a:t>
                </a:r>
                <a:r>
                  <a:rPr lang="ko-KR" altLang="en-US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는 </a:t>
                </a:r>
                <a:r>
                  <a:rPr lang="en-US" altLang="ko-KR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4, Full depth</a:t>
                </a:r>
                <a:r>
                  <a:rPr lang="ko-KR" altLang="en-US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는 </a:t>
                </a:r>
                <a:r>
                  <a:rPr lang="en-US" altLang="ko-KR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8</a:t>
                </a:r>
              </a:p>
              <a:p>
                <a:pPr marL="342900" indent="-342900">
                  <a:lnSpc>
                    <a:spcPct val="130000"/>
                  </a:lnSpc>
                  <a:buFontTx/>
                  <a:buChar char="-"/>
                </a:pPr>
                <a:r>
                  <a:rPr lang="ko-KR" altLang="en-US" sz="2000" dirty="0" err="1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곱셈기</a:t>
                </a:r>
                <a:r>
                  <a:rPr lang="en-US" altLang="ko-KR" sz="2000" baseline="30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[2]</a:t>
                </a:r>
                <a:r>
                  <a:rPr lang="ko-KR" altLang="en-US" sz="2000" dirty="0" err="1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를</a:t>
                </a:r>
                <a:r>
                  <a:rPr lang="ko-KR" altLang="en-US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</a:t>
                </a:r>
                <a:r>
                  <a:rPr lang="en-US" altLang="ko-KR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1</a:t>
                </a:r>
                <a:r>
                  <a:rPr lang="ko-KR" altLang="en-US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번 사용할 때마다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SeoulNamsan M" panose="02020603020101020101" pitchFamily="18" charset="-127"/>
                      </a:rPr>
                      <m:t>𝑇</m:t>
                    </m:r>
                  </m:oMath>
                </a14:m>
                <a:r>
                  <a:rPr lang="en-US" altLang="ko-KR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-depth</a:t>
                </a:r>
                <a:r>
                  <a:rPr lang="ko-KR" altLang="en-US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는 </a:t>
                </a:r>
                <a:r>
                  <a:rPr lang="en-US" altLang="ko-KR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4</a:t>
                </a:r>
                <a:r>
                  <a:rPr lang="ko-KR" altLang="en-US" sz="2000" dirty="0" err="1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를</a:t>
                </a:r>
                <a:r>
                  <a:rPr lang="ko-KR" altLang="en-US" sz="20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가짐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1327C-7A86-3E7C-F60B-42CF1183A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335" y="3024018"/>
                <a:ext cx="5912925" cy="1268104"/>
              </a:xfrm>
              <a:prstGeom prst="rect">
                <a:avLst/>
              </a:prstGeom>
              <a:blipFill>
                <a:blip r:embed="rId6"/>
                <a:stretch>
                  <a:fillRect l="-1071" r="-857" b="-9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24F45A67-7C59-FF2B-A5F8-8A960DEFCAE7}"/>
              </a:ext>
            </a:extLst>
          </p:cNvPr>
          <p:cNvSpPr txBox="1"/>
          <p:nvPr/>
        </p:nvSpPr>
        <p:spPr>
          <a:xfrm>
            <a:off x="6739191" y="2686889"/>
            <a:ext cx="453721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[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그림 </a:t>
            </a:r>
            <a:r>
              <a:rPr lang="en-US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1] </a:t>
            </a:r>
            <a:r>
              <a:rPr lang="en" altLang="ko-KR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Toffoli </a:t>
            </a:r>
            <a:r>
              <a:rPr lang="ko-KR" altLang="en-US" sz="16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게이트 분해</a:t>
            </a:r>
            <a:r>
              <a:rPr lang="en-US" altLang="ko-KR" sz="1600" baseline="30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[4]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06E43E-C192-B24A-8FE6-615F75D4A38C}"/>
              </a:ext>
            </a:extLst>
          </p:cNvPr>
          <p:cNvSpPr txBox="1"/>
          <p:nvPr/>
        </p:nvSpPr>
        <p:spPr>
          <a:xfrm>
            <a:off x="0" y="642814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[4] Amy, Matthew, et al. "A meet-in-the-middle algorithm for fast synthesis of depth-optimal quantum circuits." IEEE Transactions on Computer-Aided Design of Integrated Circuits and Systems 32.6 (2013): 818-830.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E6CEA8E-57DA-F964-F783-313AFD537412}"/>
              </a:ext>
            </a:extLst>
          </p:cNvPr>
          <p:cNvGrpSpPr/>
          <p:nvPr/>
        </p:nvGrpSpPr>
        <p:grpSpPr>
          <a:xfrm>
            <a:off x="7190387" y="4463244"/>
            <a:ext cx="3795294" cy="768394"/>
            <a:chOff x="6250228" y="4270061"/>
            <a:chExt cx="3795294" cy="76839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F38D0B5-5A46-12C5-ED6D-F1C3BD9AC406}"/>
                </a:ext>
              </a:extLst>
            </p:cNvPr>
            <p:cNvSpPr txBox="1"/>
            <p:nvPr/>
          </p:nvSpPr>
          <p:spPr>
            <a:xfrm>
              <a:off x="6250228" y="4531393"/>
              <a:ext cx="3795294" cy="5070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30000"/>
                </a:lnSpc>
                <a:buFontTx/>
                <a:buChar char="-"/>
              </a:pPr>
              <a:r>
                <a:rPr lang="ko-KR" altLang="en-US" sz="22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키 생성</a:t>
              </a:r>
              <a:r>
                <a:rPr lang="en-US" altLang="ko-KR" sz="22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: 4 x (</a:t>
              </a:r>
              <a:r>
                <a:rPr lang="en-US" altLang="ko-KR" sz="2200" dirty="0">
                  <a:solidFill>
                    <a:srgbClr val="2E75B6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4</a:t>
              </a:r>
              <a:r>
                <a:rPr lang="en-US" altLang="ko-KR" sz="22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 + </a:t>
              </a:r>
              <a:r>
                <a:rPr lang="en-US" altLang="ko-KR" sz="2200" dirty="0">
                  <a:solidFill>
                    <a:schemeClr val="accent2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1</a:t>
              </a:r>
              <a:r>
                <a:rPr lang="en-US" altLang="ko-KR" sz="22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) = 20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CF413F0-5BAF-52CC-F3BB-255CD38EEBBD}"/>
                </a:ext>
              </a:extLst>
            </p:cNvPr>
            <p:cNvSpPr txBox="1"/>
            <p:nvPr/>
          </p:nvSpPr>
          <p:spPr>
            <a:xfrm>
              <a:off x="6886454" y="4270061"/>
              <a:ext cx="3011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2E75B6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(Inversion </a:t>
              </a:r>
              <a:r>
                <a:rPr lang="ko-KR" altLang="en-US" sz="1800" dirty="0">
                  <a:solidFill>
                    <a:srgbClr val="2E75B6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연산</a:t>
              </a:r>
              <a:r>
                <a:rPr lang="en-US" altLang="ko-KR" sz="1800" dirty="0">
                  <a:solidFill>
                    <a:srgbClr val="2E75B6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)</a:t>
              </a:r>
              <a:r>
                <a:rPr lang="en-US" altLang="ko-KR" sz="18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+</a:t>
              </a:r>
              <a:r>
                <a:rPr lang="en-US" altLang="ko-KR" sz="1800" dirty="0">
                  <a:solidFill>
                    <a:schemeClr val="accent2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(</a:t>
              </a:r>
              <a:r>
                <a:rPr lang="ko-KR" altLang="en-US" sz="1800" dirty="0">
                  <a:solidFill>
                    <a:schemeClr val="accent2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곱셈 연산</a:t>
              </a:r>
              <a:r>
                <a:rPr lang="en-US" altLang="ko-KR" sz="1800" dirty="0">
                  <a:solidFill>
                    <a:schemeClr val="accent2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)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0283526-C3F5-B5B2-AAEF-E59D0761CCC6}"/>
              </a:ext>
            </a:extLst>
          </p:cNvPr>
          <p:cNvGrpSpPr/>
          <p:nvPr/>
        </p:nvGrpSpPr>
        <p:grpSpPr>
          <a:xfrm>
            <a:off x="7160885" y="5296984"/>
            <a:ext cx="2910395" cy="732094"/>
            <a:chOff x="6220726" y="5296984"/>
            <a:chExt cx="2910395" cy="732094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6A03E5-4A15-B967-C259-0B69BF5197D2}"/>
                </a:ext>
              </a:extLst>
            </p:cNvPr>
            <p:cNvSpPr txBox="1"/>
            <p:nvPr/>
          </p:nvSpPr>
          <p:spPr>
            <a:xfrm>
              <a:off x="6220726" y="5522016"/>
              <a:ext cx="2910395" cy="5070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30000"/>
                </a:lnSpc>
                <a:buFontTx/>
                <a:buChar char="-"/>
              </a:pPr>
              <a:r>
                <a:rPr lang="ko-KR" altLang="en-US" sz="22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캡슐화</a:t>
              </a:r>
              <a:r>
                <a:rPr lang="en-US" altLang="ko-KR" sz="22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: 4 x </a:t>
              </a:r>
              <a:r>
                <a:rPr lang="en-US" altLang="ko-KR" sz="2200" dirty="0">
                  <a:solidFill>
                    <a:schemeClr val="accent2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1</a:t>
              </a:r>
              <a:r>
                <a:rPr lang="en-US" altLang="ko-KR" sz="2200" dirty="0">
                  <a:latin typeface="SeoulNamsan M" panose="02020603020101020101" pitchFamily="18" charset="-127"/>
                  <a:ea typeface="SeoulNamsan M" panose="02020603020101020101" pitchFamily="18" charset="-127"/>
                </a:rPr>
                <a:t> = 4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DF107E2-930C-8D44-09AA-C74940A483ED}"/>
                </a:ext>
              </a:extLst>
            </p:cNvPr>
            <p:cNvSpPr txBox="1"/>
            <p:nvPr/>
          </p:nvSpPr>
          <p:spPr>
            <a:xfrm>
              <a:off x="7571456" y="5296984"/>
              <a:ext cx="1291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accent2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(</a:t>
              </a:r>
              <a:r>
                <a:rPr lang="ko-KR" altLang="en-US" sz="1800" dirty="0">
                  <a:solidFill>
                    <a:schemeClr val="accent2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곱셈 연산</a:t>
              </a:r>
              <a:r>
                <a:rPr lang="en-US" altLang="ko-KR" sz="1800" dirty="0">
                  <a:solidFill>
                    <a:schemeClr val="accent2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)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6A24CF2-5FCB-6B36-A56B-3C10081CC632}"/>
              </a:ext>
            </a:extLst>
          </p:cNvPr>
          <p:cNvSpPr/>
          <p:nvPr/>
        </p:nvSpPr>
        <p:spPr>
          <a:xfrm>
            <a:off x="4507628" y="1842524"/>
            <a:ext cx="849984" cy="244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 w="190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C5B30BD-8F7A-407B-9D31-AF7A764AEC0E}"/>
              </a:ext>
            </a:extLst>
          </p:cNvPr>
          <p:cNvSpPr/>
          <p:nvPr/>
        </p:nvSpPr>
        <p:spPr>
          <a:xfrm>
            <a:off x="7076751" y="4333867"/>
            <a:ext cx="4114987" cy="19252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 w="190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pic>
        <p:nvPicPr>
          <p:cNvPr id="99" name="그림 98" descr="도표, 폰트, 라인이(가) 표시된 사진&#10;&#10;자동 생성된 설명">
            <a:extLst>
              <a:ext uri="{FF2B5EF4-FFF2-40B4-BE49-F238E27FC236}">
                <a16:creationId xmlns:a16="http://schemas.microsoft.com/office/drawing/2014/main" id="{55B2C80C-5FE8-73FE-4388-5F851EB50A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35" y="1393736"/>
            <a:ext cx="4419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4.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결론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AF17EA1-D277-4C68-8060-EFACD386BF45}"/>
              </a:ext>
            </a:extLst>
          </p:cNvPr>
          <p:cNvSpPr txBox="1">
            <a:spLocks/>
          </p:cNvSpPr>
          <p:nvPr/>
        </p:nvSpPr>
        <p:spPr>
          <a:xfrm>
            <a:off x="670021" y="2446683"/>
            <a:ext cx="11065004" cy="101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2"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구현 결과를 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바탕으로 사용된 양자 자원을 추정 및 분석하였음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9FF0183-CF34-4CB5-8BDF-95495E51E3DC}"/>
              </a:ext>
            </a:extLst>
          </p:cNvPr>
          <p:cNvSpPr txBox="1">
            <a:spLocks/>
          </p:cNvSpPr>
          <p:nvPr/>
        </p:nvSpPr>
        <p:spPr>
          <a:xfrm>
            <a:off x="670021" y="1254731"/>
            <a:ext cx="10598934" cy="1237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본 논문에서는 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BIKE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코드 기반 암호에 사용되는 핵심 산술 연산을 양자 회로로 최적화 구현하였음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0C130-C56C-99A7-B279-9808418B4260}"/>
              </a:ext>
            </a:extLst>
          </p:cNvPr>
          <p:cNvSpPr txBox="1">
            <a:spLocks/>
          </p:cNvSpPr>
          <p:nvPr/>
        </p:nvSpPr>
        <p:spPr>
          <a:xfrm>
            <a:off x="670020" y="3203962"/>
            <a:ext cx="11110059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해당 연구는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BIKE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코드 기반 암호의 보안 강도 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분석 연구에 초석이 될 것으로 기대됨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2968EECE-0803-5EAE-DC01-BDB561C73F3D}"/>
              </a:ext>
            </a:extLst>
          </p:cNvPr>
          <p:cNvSpPr txBox="1">
            <a:spLocks/>
          </p:cNvSpPr>
          <p:nvPr/>
        </p:nvSpPr>
        <p:spPr>
          <a:xfrm>
            <a:off x="670019" y="4647791"/>
            <a:ext cx="11065004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4"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Dec</a:t>
            </a:r>
            <a:r>
              <a:rPr lang="en-US" altLang="ko-KR" sz="24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oder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구현하고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필드 범위를 더 확장하여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필드 사이즈에 따른 양자 자원 증가 경향을 파악함으로써 최종적으로 </a:t>
            </a:r>
            <a:r>
              <a:rPr lang="en-US" altLang="ko-KR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BIKE Level 1,3,5</a:t>
            </a:r>
            <a:r>
              <a:rPr lang="ko-KR" altLang="en-US" sz="24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의 양자 자원을 추정해볼 것임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764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Reference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9FF0183-CF34-4CB5-8BDF-95495E51E3DC}"/>
              </a:ext>
            </a:extLst>
          </p:cNvPr>
          <p:cNvSpPr txBox="1">
            <a:spLocks/>
          </p:cNvSpPr>
          <p:nvPr/>
        </p:nvSpPr>
        <p:spPr>
          <a:xfrm>
            <a:off x="670021" y="1254731"/>
            <a:ext cx="10598934" cy="519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[1] Suppressing quantum errors by scaling a surface code logical qubit. Nature, 2023, 614.7949: 676-681.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[2] The IBM Quantum Development Road map, https://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www.ibm.com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/quantum/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ro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admap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[3] NIST  Post-Quantum  Cryptography  Project, https://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csrc.nist.gov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/Projects/p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ost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-quantum-cryptography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[4]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유다은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김준섭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김기문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 "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국내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·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외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양자내성암호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전환 정책 및 상용화 동향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"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정보보호학회지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33, 1 (2023) : 59-63.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[5] Aragon, Nicolas, et al. "BIKE: bit flipping key encapsulation: Round 4 Submission" (2022).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[6] Itoh, Toshiya, and Shigeo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Tsujii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 "A fast algorithm for computing multiplicative inverses in GF (2m) using normal bases." Information and computation 78.3 (1988): 171-177.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[7] K. Jang, W. Kim, S. Lim, Y. Kang, Y. Yan and H.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Seo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, “Optimized Implementation of Quantum Binary Field Multiplication with Toffoli Depth One”, International Conference on Information Security Applications, 2022.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[8] Amy, Matthew, et al. "A meet-in-the-middle algorithm for fast synthesis of depth-optimal quantum circuits." IEEE Transactions on Computer-Aided Design of Integrated Circuits and Systems 32.6 (2013): 818-830.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53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AC0668-E9B7-6A2D-4B12-E2473B94C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서론</a:t>
            </a:r>
            <a:endParaRPr kumimoji="1" lang="ko-Kore-KR" altLang="en-US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7A89B91-791B-2DF2-1163-9671166BA890}"/>
                  </a:ext>
                </a:extLst>
              </p:cNvPr>
              <p:cNvSpPr>
                <a:spLocks noGrp="1"/>
              </p:cNvSpPr>
              <p:nvPr>
                <p:ph type="body" sz="quarter" idx="25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1" lang="ko-KR" altLang="en-US" b="1" dirty="0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latin typeface="SeoulNamsan B" panose="02020603020101020101" pitchFamily="18" charset="-127"/>
                    <a:ea typeface="SeoulNamsan B" panose="02020603020101020101" pitchFamily="18" charset="-127"/>
                  </a:rPr>
                  <a:t>관련연구 </a:t>
                </a:r>
                <a:r>
                  <a:rPr kumimoji="1" lang="en-US" altLang="ko-KR" sz="2000" b="0" i="0" u="none" strike="noStrike" kern="1200" cap="none" spc="0" normalizeH="0" baseline="0" noProof="0" dirty="0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oulNamsan L" panose="02020403020101020101" pitchFamily="18" charset="-127"/>
                    <a:ea typeface="SeoulNamsan L" panose="02020403020101020101" pitchFamily="18" charset="-127"/>
                    <a:cs typeface="+mn-cs"/>
                  </a:rPr>
                  <a:t>(</a:t>
                </a:r>
                <a:r>
                  <a:rPr kumimoji="1" lang="en-US" altLang="ko-KR" sz="2000" dirty="0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2</a:t>
                </a:r>
                <a:r>
                  <a:rPr kumimoji="1" lang="en-US" altLang="ko-KR" sz="2000" b="0" i="0" u="none" strike="noStrike" kern="1200" cap="none" spc="0" normalizeH="0" baseline="0" noProof="0" dirty="0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oulNamsan L" panose="02020403020101020101" pitchFamily="18" charset="-127"/>
                    <a:ea typeface="SeoulNamsan L" panose="02020403020101020101" pitchFamily="18" charset="-127"/>
                    <a:cs typeface="+mn-cs"/>
                  </a:rPr>
                  <a:t>.1</a:t>
                </a:r>
                <a:r>
                  <a:rPr kumimoji="1" lang="ko-KR" altLang="en-US" sz="2000" b="0" i="0" u="none" strike="noStrike" kern="1200" cap="none" spc="0" normalizeH="0" baseline="0" noProof="0" dirty="0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oulNamsan L" panose="02020403020101020101" pitchFamily="18" charset="-127"/>
                    <a:ea typeface="SeoulNamsan L" panose="02020403020101020101" pitchFamily="18" charset="-127"/>
                    <a:cs typeface="+mn-cs"/>
                  </a:rPr>
                  <a:t> </a:t>
                </a:r>
                <a:r>
                  <a:rPr kumimoji="1" lang="en-US" altLang="ko-KR" sz="2000" dirty="0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BIKE</a:t>
                </a:r>
                <a:r>
                  <a:rPr kumimoji="1" lang="ko-KR" altLang="en-US" sz="2000" b="0" i="0" u="none" strike="noStrike" kern="1200" cap="none" spc="0" normalizeH="0" baseline="0" noProof="0" dirty="0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oulNamsan L" panose="02020403020101020101" pitchFamily="18" charset="-127"/>
                    <a:ea typeface="SeoulNamsan L" panose="02020403020101020101" pitchFamily="18" charset="-127"/>
                    <a:cs typeface="+mn-cs"/>
                  </a:rPr>
                  <a:t> </a:t>
                </a:r>
                <a:r>
                  <a:rPr kumimoji="1" lang="ko-KR" altLang="en-US" sz="2000" b="0" i="0" u="none" strike="noStrike" kern="1200" cap="none" spc="0" normalizeH="0" baseline="0" noProof="0" dirty="0" err="1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oulNamsan L" panose="02020403020101020101" pitchFamily="18" charset="-127"/>
                    <a:ea typeface="SeoulNamsan L" panose="02020403020101020101" pitchFamily="18" charset="-127"/>
                    <a:cs typeface="+mn-cs"/>
                  </a:rPr>
                  <a:t>덧셈기</a:t>
                </a:r>
                <a:r>
                  <a:rPr kumimoji="1" lang="en-US" altLang="ko-KR" sz="2000" dirty="0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</a:t>
                </a:r>
                <a:r>
                  <a:rPr kumimoji="1" lang="en-US" altLang="ko-KR" sz="2000" b="0" i="0" u="none" strike="noStrike" kern="1200" cap="none" spc="0" normalizeH="0" baseline="0" noProof="0" dirty="0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oulNamsan L" panose="02020403020101020101" pitchFamily="18" charset="-127"/>
                    <a:ea typeface="SeoulNamsan L" panose="02020403020101020101" pitchFamily="18" charset="-127"/>
                    <a:cs typeface="+mn-cs"/>
                  </a:rPr>
                  <a:t>~ 2.2 </a:t>
                </a:r>
                <a14:m>
                  <m:oMath xmlns:m="http://schemas.openxmlformats.org/officeDocument/2006/math">
                    <m:r>
                      <a:rPr kumimoji="1" lang="en-US" altLang="ko-KR" sz="2000" b="0" i="1" u="none" strike="noStrike" kern="1200" cap="none" spc="0" normalizeH="0" baseline="0" noProof="0" smtClean="0">
                        <a:ln>
                          <a:solidFill>
                            <a:srgbClr val="E7E6E6">
                              <a:lumMod val="25000"/>
                            </a:srgbClr>
                          </a:solidFill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eoulNamsan L" panose="02020403020101020101" pitchFamily="18" charset="-127"/>
                        <a:cs typeface="+mn-cs"/>
                      </a:rPr>
                      <m:t>𝐺𝐹</m:t>
                    </m:r>
                    <m:r>
                      <a:rPr kumimoji="1" lang="en-US" altLang="ko-KR" sz="2000" b="0" i="1" u="none" strike="noStrike" kern="1200" cap="none" spc="0" normalizeH="0" baseline="0" noProof="0" smtClean="0">
                        <a:ln>
                          <a:solidFill>
                            <a:srgbClr val="E7E6E6">
                              <a:lumMod val="25000"/>
                            </a:srgbClr>
                          </a:solidFill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eoulNamsan L" panose="02020403020101020101" pitchFamily="18" charset="-127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1" lang="en-US" altLang="ko-KR" sz="2000" i="1" u="none" strike="noStrike" kern="1200" cap="none" spc="0" normalizeH="0" baseline="0" noProof="0" smtClean="0">
                            <a:ln>
                              <a:solidFill>
                                <a:srgbClr val="E7E6E6">
                                  <a:lumMod val="25000"/>
                                </a:srgbClr>
                              </a:solidFill>
                            </a:ln>
                            <a:solidFill>
                              <a:srgbClr val="E7E6E6">
                                <a:lumMod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eoulNamsan L" panose="02020403020101020101" pitchFamily="18" charset="-127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ko-KR" sz="2000" b="0" i="1" u="none" strike="noStrike" kern="1200" cap="none" spc="0" normalizeH="0" baseline="0" noProof="0" smtClean="0">
                            <a:ln>
                              <a:solidFill>
                                <a:srgbClr val="E7E6E6">
                                  <a:lumMod val="25000"/>
                                </a:srgbClr>
                              </a:solidFill>
                            </a:ln>
                            <a:solidFill>
                              <a:srgbClr val="E7E6E6">
                                <a:lumMod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eoulNamsan L" panose="02020403020101020101" pitchFamily="18" charset="-127"/>
                            <a:cs typeface="+mn-cs"/>
                          </a:rPr>
                          <m:t>2</m:t>
                        </m:r>
                      </m:e>
                      <m:sup>
                        <m:r>
                          <a:rPr kumimoji="1" lang="en-US" altLang="ko-KR" sz="2000" b="0" i="1" u="none" strike="noStrike" kern="1200" cap="none" spc="0" normalizeH="0" baseline="0" noProof="0" smtClean="0">
                            <a:ln>
                              <a:solidFill>
                                <a:srgbClr val="E7E6E6">
                                  <a:lumMod val="25000"/>
                                </a:srgbClr>
                              </a:solidFill>
                            </a:ln>
                            <a:solidFill>
                              <a:srgbClr val="E7E6E6">
                                <a:lumMod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eoulNamsan L" panose="02020403020101020101" pitchFamily="18" charset="-127"/>
                            <a:cs typeface="+mn-cs"/>
                          </a:rPr>
                          <m:t>𝑛</m:t>
                        </m:r>
                      </m:sup>
                    </m:sSup>
                    <m:r>
                      <a:rPr kumimoji="1" lang="en-US" altLang="ko-KR" sz="2000" b="0" i="1" u="none" strike="noStrike" kern="1200" cap="none" spc="0" normalizeH="0" baseline="0" noProof="0" smtClean="0">
                        <a:ln>
                          <a:solidFill>
                            <a:srgbClr val="E7E6E6">
                              <a:lumMod val="25000"/>
                            </a:srgbClr>
                          </a:solidFill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eoulNamsan L" panose="02020403020101020101" pitchFamily="18" charset="-127"/>
                        <a:cs typeface="+mn-cs"/>
                      </a:rPr>
                      <m:t>)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 dirty="0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oulNamsan L" panose="02020403020101020101" pitchFamily="18" charset="-127"/>
                    <a:ea typeface="SeoulNamsan L" panose="02020403020101020101" pitchFamily="18" charset="-127"/>
                    <a:cs typeface="+mn-cs"/>
                  </a:rPr>
                  <a:t>상에서의 산술 연산</a:t>
                </a:r>
                <a:r>
                  <a:rPr kumimoji="1" lang="en-US" altLang="ko-KR" sz="2000" b="0" i="0" u="none" strike="noStrike" kern="1200" cap="none" spc="0" normalizeH="0" baseline="0" noProof="0" dirty="0">
                    <a:ln>
                      <a:solidFill>
                        <a:srgbClr val="E7E6E6">
                          <a:lumMod val="2500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oulNamsan L" panose="02020403020101020101" pitchFamily="18" charset="-127"/>
                    <a:ea typeface="SeoulNamsan L" panose="02020403020101020101" pitchFamily="18" charset="-127"/>
                    <a:cs typeface="+mn-cs"/>
                  </a:rPr>
                  <a:t>)</a:t>
                </a:r>
                <a:endParaRPr kumimoji="1" lang="ko-Kore-KR" altLang="en-US" sz="2000" b="0" i="0" u="none" strike="noStrike" kern="1200" cap="none" spc="0" normalizeH="0" baseline="0" noProof="0" dirty="0">
                  <a:ln>
                    <a:solidFill>
                      <a:srgbClr val="E7E6E6">
                        <a:lumMod val="25000"/>
                      </a:srgbClr>
                    </a:solidFill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eoulNamsan L" panose="02020403020101020101" pitchFamily="18" charset="-127"/>
                  <a:ea typeface="SeoulNamsan L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7A89B91-791B-2DF2-1163-9671166BA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5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BAC98-73F5-F91A-DCED-5400A5C922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ko-KR" b="1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BIKE </a:t>
            </a:r>
            <a:r>
              <a:rPr kumimoji="1" lang="ko-KR" altLang="en-US" b="1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양자 구현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  <a:cs typeface="+mn-cs"/>
              </a:rPr>
              <a:t>(</a:t>
            </a:r>
            <a:r>
              <a:rPr kumimoji="1" lang="en-US" altLang="ko-KR" sz="2000" noProof="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3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  <a:cs typeface="+mn-cs"/>
              </a:rPr>
              <a:t>.1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  <a:cs typeface="+mn-cs"/>
              </a:rPr>
              <a:t> </a:t>
            </a:r>
            <a:r>
              <a:rPr kumimoji="1" lang="ko-KR" altLang="en-US" sz="200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키 생성</a:t>
            </a:r>
            <a:r>
              <a:rPr kumimoji="1" lang="en-US" altLang="ko-KR" sz="200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  <a:cs typeface="+mn-cs"/>
              </a:rPr>
              <a:t>~ </a:t>
            </a:r>
            <a:r>
              <a:rPr kumimoji="1" lang="en-US" altLang="ko-KR" sz="200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3.3 </a:t>
            </a:r>
            <a:r>
              <a:rPr kumimoji="1" lang="ko-KR" altLang="en-US" sz="200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회로 구현 결과 분석</a:t>
            </a:r>
            <a:r>
              <a:rPr kumimoji="1" lang="en-US" altLang="ko-KR" sz="2000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)</a:t>
            </a:r>
            <a:endParaRPr kumimoji="1" lang="ko-Kore-KR" altLang="en-US" sz="2000" b="0" i="0" u="none" strike="noStrike" kern="1200" cap="none" spc="0" normalizeH="0" baseline="0" noProof="0" dirty="0">
              <a:ln>
                <a:solidFill>
                  <a:srgbClr val="E7E6E6">
                    <a:lumMod val="25000"/>
                  </a:srgb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eoulNamsan L" panose="02020403020101020101" pitchFamily="18" charset="-127"/>
              <a:ea typeface="SeoulNamsan L" panose="02020403020101020101" pitchFamily="18" charset="-127"/>
              <a:cs typeface="+mn-cs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558901-576C-C438-10F8-E12B2C27DA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ko-KR" altLang="en-US" b="1" dirty="0">
                <a:ln>
                  <a:solidFill>
                    <a:srgbClr val="E7E6E6">
                      <a:lumMod val="25000"/>
                    </a:srgbClr>
                  </a:solidFill>
                </a:ln>
                <a:solidFill>
                  <a:srgbClr val="E7E6E6">
                    <a:lumMod val="25000"/>
                  </a:srgb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결론</a:t>
            </a:r>
            <a:endParaRPr kumimoji="1" lang="ko-Kore-KR" altLang="en-US" b="1" dirty="0">
              <a:ln>
                <a:solidFill>
                  <a:srgbClr val="E7E6E6">
                    <a:lumMod val="25000"/>
                  </a:srgbClr>
                </a:solidFill>
              </a:ln>
              <a:solidFill>
                <a:srgbClr val="E7E6E6">
                  <a:lumMod val="25000"/>
                </a:srgbClr>
              </a:solidFill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A8345A-7137-2761-2E43-C943A4FB8117}"/>
              </a:ext>
            </a:extLst>
          </p:cNvPr>
          <p:cNvSpPr/>
          <p:nvPr/>
        </p:nvSpPr>
        <p:spPr>
          <a:xfrm>
            <a:off x="962962" y="574947"/>
            <a:ext cx="2332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9525" cmpd="sng">
                  <a:solidFill>
                    <a:srgbClr val="2E75B6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INDEX</a:t>
            </a:r>
            <a:endParaRPr lang="en-US" altLang="ko-KR" sz="5400" b="1" cap="none" spc="50" dirty="0">
              <a:ln w="9525" cmpd="sng">
                <a:solidFill>
                  <a:srgbClr val="2E75B6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523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027D9CF-B201-2DB9-9668-1F42108B1C62}"/>
              </a:ext>
            </a:extLst>
          </p:cNvPr>
          <p:cNvSpPr/>
          <p:nvPr/>
        </p:nvSpPr>
        <p:spPr>
          <a:xfrm>
            <a:off x="912227" y="1782732"/>
            <a:ext cx="936000" cy="216000"/>
          </a:xfrm>
          <a:prstGeom prst="roundRect">
            <a:avLst>
              <a:gd name="adj" fmla="val 31273"/>
            </a:avLst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73023B3-9B7F-1ECF-60EF-0A368BD16D4F}"/>
              </a:ext>
            </a:extLst>
          </p:cNvPr>
          <p:cNvSpPr/>
          <p:nvPr/>
        </p:nvSpPr>
        <p:spPr>
          <a:xfrm>
            <a:off x="912227" y="2153768"/>
            <a:ext cx="540000" cy="216000"/>
          </a:xfrm>
          <a:prstGeom prst="roundRect">
            <a:avLst>
              <a:gd name="adj" fmla="val 31273"/>
            </a:avLst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서론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39E311B-37ED-67DA-C423-41128152A833}"/>
              </a:ext>
            </a:extLst>
          </p:cNvPr>
          <p:cNvSpPr txBox="1">
            <a:spLocks/>
          </p:cNvSpPr>
          <p:nvPr/>
        </p:nvSpPr>
        <p:spPr>
          <a:xfrm>
            <a:off x="411920" y="1158707"/>
            <a:ext cx="10474066" cy="497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많은 기업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들에 의해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컴퓨터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의 발전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이 이뤄지고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8D3B2FD-68D3-BEDF-ED27-3C093477C284}"/>
              </a:ext>
            </a:extLst>
          </p:cNvPr>
          <p:cNvSpPr txBox="1">
            <a:spLocks/>
          </p:cNvSpPr>
          <p:nvPr/>
        </p:nvSpPr>
        <p:spPr>
          <a:xfrm>
            <a:off x="912227" y="5498111"/>
            <a:ext cx="10367545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kumimoji="0" lang="en-US" altLang="ko-KR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⇒ </a:t>
            </a:r>
            <a:r>
              <a:rPr kumimoji="0" lang="ko-KR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oulNamsan M" panose="02020603020101020101" pitchFamily="18" charset="-127"/>
                <a:ea typeface="SeoulNamsan M" panose="02020603020101020101" pitchFamily="18" charset="-127"/>
              </a:rPr>
              <a:t>대체 알고리즘 중 하나인 </a:t>
            </a:r>
            <a:r>
              <a:rPr lang="en-US" altLang="ko-KR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BIKE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의 키 생성</a:t>
            </a:r>
            <a:r>
              <a:rPr lang="en-US" altLang="ko-KR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캡슐화 단계에서 사용되는 </a:t>
            </a:r>
            <a:r>
              <a:rPr lang="ko-KR" altLang="en-US" sz="2200" b="1" dirty="0">
                <a:solidFill>
                  <a:srgbClr val="2E75B6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핵심 산술 연산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을 </a:t>
            </a:r>
            <a:r>
              <a:rPr lang="ko-KR" altLang="en-US" sz="2200" b="1" dirty="0">
                <a:solidFill>
                  <a:srgbClr val="2E75B6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양자 회로로 구현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하고 각 단계별 </a:t>
            </a:r>
            <a:r>
              <a:rPr lang="ko-KR" altLang="en-US" sz="2200" b="1" dirty="0">
                <a:solidFill>
                  <a:srgbClr val="2E75B6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양자 자원을 추정 및 분석</a:t>
            </a:r>
            <a:r>
              <a:rPr lang="ko-KR" altLang="en-US" sz="2200" dirty="0">
                <a:solidFill>
                  <a:prstClr val="black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함</a:t>
            </a:r>
            <a:endParaRPr lang="ko-KR" altLang="en-US" sz="1600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558205D-B5AC-75A5-4DCC-D53B4FB6CC66}"/>
              </a:ext>
            </a:extLst>
          </p:cNvPr>
          <p:cNvSpPr txBox="1">
            <a:spLocks/>
          </p:cNvSpPr>
          <p:nvPr/>
        </p:nvSpPr>
        <p:spPr>
          <a:xfrm>
            <a:off x="638433" y="1541587"/>
            <a:ext cx="10915133" cy="1016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Google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양자우월성 입증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(2019), 2%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대의 낮은 </a:t>
            </a:r>
            <a:r>
              <a:rPr lang="ko-KR" altLang="en-US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오류율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달성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(2022)</a:t>
            </a:r>
            <a:r>
              <a:rPr lang="en-US" altLang="ko-KR" sz="2200" baseline="30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[1]</a:t>
            </a:r>
          </a:p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200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IBM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27-qubit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양자프로세서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Falcon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개발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(2019), 433-qubit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양자프로세서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Osprey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개발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(2022)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62811884-17EA-42E1-E2AE-C5E72F3ABF1D}"/>
              </a:ext>
            </a:extLst>
          </p:cNvPr>
          <p:cNvSpPr txBox="1">
            <a:spLocks/>
          </p:cNvSpPr>
          <p:nvPr/>
        </p:nvSpPr>
        <p:spPr>
          <a:xfrm>
            <a:off x="411920" y="2567566"/>
            <a:ext cx="11285588" cy="1016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소인수분해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이산로그문제를 다항시간에 풀 수 있는 양자 알고리즘인 </a:t>
            </a:r>
            <a:r>
              <a:rPr lang="en-US" altLang="ko-KR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Shor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알고리즘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등장</a:t>
            </a:r>
            <a:endParaRPr lang="en-US" altLang="ko-KR" sz="22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→ 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공개키 암호 알고리즘 안전성 위협</a:t>
            </a:r>
            <a:endParaRPr lang="en-US" altLang="ko-KR" sz="2200" b="1" dirty="0">
              <a:solidFill>
                <a:srgbClr val="2E75B6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5907B-A265-0239-8278-95A037B46584}"/>
              </a:ext>
            </a:extLst>
          </p:cNvPr>
          <p:cNvSpPr txBox="1"/>
          <p:nvPr/>
        </p:nvSpPr>
        <p:spPr>
          <a:xfrm>
            <a:off x="411920" y="3693025"/>
            <a:ext cx="11745856" cy="405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NIST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에선 다가올 보안적 취약점에 대응하기 위해 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내성 암호</a:t>
            </a:r>
            <a:r>
              <a:rPr lang="en-US" altLang="ko-KR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(PQC)</a:t>
            </a:r>
            <a:r>
              <a:rPr lang="ko-KR" altLang="en-US" sz="22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표준화 공모전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개최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(2017)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5410B-AAFD-7C50-C87F-70098ECB100F}"/>
              </a:ext>
            </a:extLst>
          </p:cNvPr>
          <p:cNvSpPr txBox="1"/>
          <p:nvPr/>
        </p:nvSpPr>
        <p:spPr>
          <a:xfrm>
            <a:off x="638432" y="4103619"/>
            <a:ext cx="11059075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4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개의 표준화 알고리즘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격자기반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3,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해시 기반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1)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과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3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개의 대체 알고리즘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코드기반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3) </a:t>
            </a:r>
            <a:r>
              <a:rPr lang="ko-KR" altLang="en-US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선정 </a:t>
            </a:r>
            <a:r>
              <a:rPr lang="en-US" altLang="ko-KR" sz="20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(2022)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8FC1C-049E-FF49-DA9D-276E05FFE394}"/>
              </a:ext>
            </a:extLst>
          </p:cNvPr>
          <p:cNvSpPr txBox="1"/>
          <p:nvPr/>
        </p:nvSpPr>
        <p:spPr>
          <a:xfrm>
            <a:off x="344114" y="4719005"/>
            <a:ext cx="11435965" cy="710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양자 내성 암호로의 전환에 앞서 양자 내성 암호를 양자 컴퓨터 환경에서 구현하고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궁극적으로 안전성을 테스트하는 일은 상당히 중요함</a:t>
            </a:r>
            <a:endParaRPr lang="en-US" altLang="ko-KR" sz="22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5C0694-F8DF-67E4-2694-3B0A715D6010}"/>
              </a:ext>
            </a:extLst>
          </p:cNvPr>
          <p:cNvSpPr txBox="1"/>
          <p:nvPr/>
        </p:nvSpPr>
        <p:spPr>
          <a:xfrm>
            <a:off x="0" y="6592668"/>
            <a:ext cx="1194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[1] Suppressing quantum errors by scaling a surface code logical qubit. Nature, 2023, 614.7949: 676-681.</a:t>
            </a:r>
          </a:p>
        </p:txBody>
      </p:sp>
    </p:spTree>
    <p:extLst>
      <p:ext uri="{BB962C8B-B14F-4D97-AF65-F5344CB8AC3E}">
        <p14:creationId xmlns:p14="http://schemas.microsoft.com/office/powerpoint/2010/main" val="10071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4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 BIKE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10EC41BD-3A71-3BA0-BAC4-91B59BD345EE}"/>
              </a:ext>
            </a:extLst>
          </p:cNvPr>
          <p:cNvSpPr txBox="1">
            <a:spLocks/>
          </p:cNvSpPr>
          <p:nvPr/>
        </p:nvSpPr>
        <p:spPr>
          <a:xfrm>
            <a:off x="411920" y="1158707"/>
            <a:ext cx="11321858" cy="27307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NIST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의 양자 내성 암호 공모전에서 대체 후보 알고리즘으로 선정된 암호</a:t>
            </a:r>
            <a:endParaRPr lang="en-US" altLang="ko-KR" sz="22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QC-MDPC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(Quasi-cyclic Moderate-density parity-check)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코드 기반으로 하는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KEM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(Key Encapsulation Mechanism)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개인키가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순환 행렬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(</a:t>
            </a:r>
            <a:r>
              <a:rPr kumimoji="0" lang="en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Circulant matri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x)</a:t>
            </a:r>
            <a:r>
              <a:rPr kumimoji="0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 구조임</a:t>
            </a:r>
            <a:endParaRPr kumimoji="0" lang="en-US" altLang="ko-KR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  <a:cs typeface="Arial"/>
              <a:sym typeface="Arial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5D3F2B-CA2A-8543-2BA6-7A492728237A}"/>
              </a:ext>
            </a:extLst>
          </p:cNvPr>
          <p:cNvSpPr txBox="1"/>
          <p:nvPr/>
        </p:nvSpPr>
        <p:spPr>
          <a:xfrm>
            <a:off x="122737" y="2540873"/>
            <a:ext cx="1150057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/>
              <a:buChar char="●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각 행이 이전 행의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오른쪽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으로 한 요소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rotation shift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한 구조를 가지는 정방 행렬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  <a:cs typeface="Arial"/>
                <a:sym typeface="Arial"/>
              </a:rPr>
              <a:t>(Square matrix)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B363DF-6126-4AD6-14E1-13778841C756}"/>
                  </a:ext>
                </a:extLst>
              </p:cNvPr>
              <p:cNvSpPr txBox="1"/>
              <p:nvPr/>
            </p:nvSpPr>
            <p:spPr>
              <a:xfrm>
                <a:off x="1039248" y="3200494"/>
                <a:ext cx="4115929" cy="1504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ore-K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ore-K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B363DF-6126-4AD6-14E1-13778841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48" y="3200494"/>
                <a:ext cx="4115929" cy="1504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27ED2150-55EB-1999-F47A-C20B1631A25D}"/>
              </a:ext>
            </a:extLst>
          </p:cNvPr>
          <p:cNvSpPr txBox="1"/>
          <p:nvPr/>
        </p:nvSpPr>
        <p:spPr>
          <a:xfrm>
            <a:off x="389183" y="5015830"/>
            <a:ext cx="8081567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준순환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행렬은 행렬 곱셈과 인코딩의 속도가 훨씬 빠름</a:t>
            </a:r>
            <a:endParaRPr lang="en-US" altLang="ko-KR" sz="22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크게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3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단계 </a:t>
            </a:r>
            <a:r>
              <a:rPr lang="en-US" altLang="ko-KR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KeyGen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(), </a:t>
            </a:r>
            <a:r>
              <a:rPr lang="en-US" altLang="ko-KR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Encaps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(), </a:t>
            </a:r>
            <a:r>
              <a:rPr lang="en-US" altLang="ko-KR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Decaps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()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로 나눌 수 있음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817FE3F-BA44-0760-A6F6-469668E898A5}"/>
              </a:ext>
            </a:extLst>
          </p:cNvPr>
          <p:cNvSpPr/>
          <p:nvPr/>
        </p:nvSpPr>
        <p:spPr>
          <a:xfrm>
            <a:off x="1891094" y="3200494"/>
            <a:ext cx="2920245" cy="334604"/>
          </a:xfrm>
          <a:prstGeom prst="rect">
            <a:avLst/>
          </a:prstGeom>
          <a:noFill/>
          <a:ln w="38100">
            <a:solidFill>
              <a:srgbClr val="2E74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 w="190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166E21-799F-DC4E-7D5C-10482D0964B1}"/>
              </a:ext>
            </a:extLst>
          </p:cNvPr>
          <p:cNvSpPr txBox="1"/>
          <p:nvPr/>
        </p:nvSpPr>
        <p:spPr>
          <a:xfrm>
            <a:off x="5161420" y="3290719"/>
            <a:ext cx="6618660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-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첫 번째 행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에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20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키의 모든 정보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를 담고 있음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- 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해당 행만 저장하면 행렬의 모든 정보를 저장할 필요 없음</a:t>
            </a:r>
            <a:endParaRPr lang="en-US" altLang="ko-KR" sz="20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- </a:t>
            </a:r>
            <a:r>
              <a:rPr lang="ko-KR" altLang="en-US" sz="20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공개키 크기</a:t>
            </a:r>
            <a:r>
              <a:rPr lang="ko-KR" altLang="en-US" sz="20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 다른 코드 기반 암호에 비해 </a:t>
            </a:r>
            <a:r>
              <a:rPr lang="ko-KR" altLang="en-US" sz="2000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작은 편</a:t>
            </a:r>
            <a:endParaRPr lang="en-US" altLang="ko-KR" sz="2000" dirty="0">
              <a:solidFill>
                <a:srgbClr val="2E75B6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18BA4B-E79C-B5C6-145A-763603FCB422}"/>
              </a:ext>
            </a:extLst>
          </p:cNvPr>
          <p:cNvSpPr/>
          <p:nvPr/>
        </p:nvSpPr>
        <p:spPr>
          <a:xfrm>
            <a:off x="5136939" y="3208266"/>
            <a:ext cx="6486374" cy="1349846"/>
          </a:xfrm>
          <a:prstGeom prst="rect">
            <a:avLst/>
          </a:prstGeom>
          <a:noFill/>
          <a:ln w="38100">
            <a:solidFill>
              <a:srgbClr val="2E74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 w="190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82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9ECF063-8F30-4A20-D160-56391D8636B0}"/>
              </a:ext>
            </a:extLst>
          </p:cNvPr>
          <p:cNvSpPr/>
          <p:nvPr/>
        </p:nvSpPr>
        <p:spPr>
          <a:xfrm>
            <a:off x="942660" y="1319596"/>
            <a:ext cx="2702061" cy="216000"/>
          </a:xfrm>
          <a:prstGeom prst="roundRect">
            <a:avLst>
              <a:gd name="adj" fmla="val 31273"/>
            </a:avLst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 BIKE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텍스트 개체 틀 2">
                <a:extLst>
                  <a:ext uri="{FF2B5EF4-FFF2-40B4-BE49-F238E27FC236}">
                    <a16:creationId xmlns:a16="http://schemas.microsoft.com/office/drawing/2014/main" id="{10EC41BD-3A71-3BA0-BAC4-91B59BD345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773" y="1642215"/>
                <a:ext cx="11321858" cy="27307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ko-KR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(1) </a:t>
                </a:r>
                <a:r>
                  <a:rPr lang="ko-KR" altLang="en-US" sz="2200" dirty="0" err="1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랜덤한</a:t>
                </a:r>
                <a:r>
                  <a:rPr lang="ko-KR" altLang="en-US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희소 벡터</a:t>
                </a:r>
                <a:r>
                  <a:rPr lang="en-US" altLang="ko-KR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(Sparse vector)</a:t>
                </a:r>
                <a:r>
                  <a:rPr lang="ko-KR" altLang="en-US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를 통해 개인키 </a:t>
                </a:r>
                <a14:m>
                  <m:oMath xmlns:m="http://schemas.openxmlformats.org/officeDocument/2006/math">
                    <m:r>
                      <a:rPr kumimoji="1" lang="en-US" altLang="ko-KR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h</m:t>
                        </m:r>
                      </m:e>
                      <m:sub>
                        <m:r>
                          <a:rPr kumimoji="1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kumimoji="1" lang="en-US" altLang="ko-K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h</m:t>
                        </m:r>
                      </m:e>
                      <m:sub>
                        <m:r>
                          <a:rPr kumimoji="1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)</m:t>
                    </m:r>
                  </m:oMath>
                </a14:m>
                <a:r>
                  <a:rPr kumimoji="1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:r>
                  <a:rPr lang="ko-KR" altLang="en-US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생성</a:t>
                </a:r>
              </a:p>
              <a:p>
                <a:pPr marL="0" marR="0" lvl="0" indent="0" defTabSz="914400" rtl="0" eaLnBrk="1" fontAlgn="auto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ko-KR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(2) </a:t>
                </a:r>
                <a:r>
                  <a:rPr lang="ko-KR" altLang="en-US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개인키를 통해 </a:t>
                </a:r>
                <a:r>
                  <a:rPr lang="ko-KR" altLang="en-US" sz="2200" b="1" dirty="0">
                    <a:solidFill>
                      <a:srgbClr val="2E75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공개키</a:t>
                </a:r>
                <a:r>
                  <a:rPr lang="ko-KR" altLang="en-US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E74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𝒉</m:t>
                    </m:r>
                    <m:r>
                      <a:rPr kumimoji="1" lang="en-US" altLang="ko-KR" sz="20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2E74B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4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4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𝒉</m:t>
                        </m:r>
                      </m:e>
                      <m:sub>
                        <m:r>
                          <a:rPr kumimoji="1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4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kumimoji="1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4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SupPr>
                      <m:e>
                        <m:r>
                          <a:rPr kumimoji="1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4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𝒉</m:t>
                        </m:r>
                      </m:e>
                      <m:sub>
                        <m:r>
                          <a:rPr kumimoji="1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4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𝟎</m:t>
                        </m:r>
                      </m:sub>
                      <m:sup>
                        <m:r>
                          <a:rPr kumimoji="1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4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−</m:t>
                        </m:r>
                        <m:r>
                          <a:rPr kumimoji="1" lang="en-US" altLang="ko-KR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E74B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altLang="ko-KR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 </a:t>
                </a:r>
                <a:r>
                  <a:rPr lang="ko-KR" altLang="en-US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생성</a:t>
                </a:r>
                <a:endParaRPr lang="en-US" altLang="ko-KR" sz="220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  <a:defRPr/>
                </a:pPr>
                <a:r>
                  <a:rPr lang="en-US" altLang="ko-KR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(3) </a:t>
                </a:r>
                <a:r>
                  <a:rPr kumimoji="1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cs typeface="Arial"/>
                    <a:sym typeface="Arial"/>
                  </a:rPr>
                  <a:t>Message space </a:t>
                </a:r>
                <a14:m>
                  <m:oMath xmlns:m="http://schemas.openxmlformats.org/officeDocument/2006/math">
                    <m:r>
                      <a:rPr kumimoji="1" lang="en-US" altLang="ko-K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ℳ</m:t>
                    </m:r>
                    <m:r>
                      <a:rPr kumimoji="1" lang="en-US" altLang="ko-K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kumimoji="1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pPr>
                      <m:e>
                        <m:r>
                          <a:rPr kumimoji="1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kumimoji="1" lang="en-US" altLang="ko-K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kumimoji="1" lang="en-US" altLang="ko-K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cs typeface="Arial"/>
                    <a:sym typeface="Arial"/>
                  </a:rPr>
                  <a:t>에서 랜덤 </a:t>
                </a:r>
                <a:r>
                  <a:rPr kumimoji="1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cs typeface="Arial"/>
                    <a:sym typeface="Arial"/>
                  </a:rPr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𝜎</m:t>
                    </m:r>
                  </m:oMath>
                </a14:m>
                <a:r>
                  <a:rPr kumimoji="1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cs typeface="Arial"/>
                    <a:sym typeface="Arial"/>
                  </a:rPr>
                  <a:t> 도출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 →</a:t>
                </a:r>
                <a:r>
                  <a:rPr kumimoji="1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cs typeface="Arial"/>
                    <a:sym typeface="Arial"/>
                  </a:rPr>
                  <a:t> </a:t>
                </a:r>
                <a:r>
                  <a:rPr kumimoji="1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cs typeface="Arial"/>
                    <a:sym typeface="Arial"/>
                  </a:rPr>
                  <a:t>Decoding </a:t>
                </a:r>
                <a:r>
                  <a:rPr kumimoji="1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cs typeface="Arial"/>
                    <a:sym typeface="Arial"/>
                  </a:rPr>
                  <a:t>실패 시</a:t>
                </a:r>
                <a:r>
                  <a:rPr kumimoji="1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cs typeface="Arial"/>
                    <a:sym typeface="Arial"/>
                  </a:rPr>
                  <a:t>,</a:t>
                </a:r>
                <a:r>
                  <a:rPr kumimoji="1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cs typeface="Arial"/>
                    <a:sym typeface="Arial"/>
                  </a:rPr>
                  <a:t> 대체되는 값</a:t>
                </a:r>
                <a:endParaRPr kumimoji="1" lang="el-GR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텍스트 개체 틀 2">
                <a:extLst>
                  <a:ext uri="{FF2B5EF4-FFF2-40B4-BE49-F238E27FC236}">
                    <a16:creationId xmlns:a16="http://schemas.microsoft.com/office/drawing/2014/main" id="{10EC41BD-3A71-3BA0-BAC4-91B59BD3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73" y="1642215"/>
                <a:ext cx="11321858" cy="2730713"/>
              </a:xfrm>
              <a:prstGeom prst="rect">
                <a:avLst/>
              </a:prstGeom>
              <a:blipFill>
                <a:blip r:embed="rId3"/>
                <a:stretch>
                  <a:fillRect l="-700" t="-1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12AEB9-2729-CCAB-3040-19FB24208186}"/>
              </a:ext>
            </a:extLst>
          </p:cNvPr>
          <p:cNvSpPr txBox="1"/>
          <p:nvPr/>
        </p:nvSpPr>
        <p:spPr>
          <a:xfrm>
            <a:off x="550788" y="1116715"/>
            <a:ext cx="6563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1) Key Gen(): 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키 생성</a:t>
            </a:r>
            <a:endParaRPr lang="en-US" altLang="ko-KR" sz="2400" dirty="0">
              <a:solidFill>
                <a:prstClr val="black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A6F03F-3D10-50C8-7BA6-8E59C2A51D97}"/>
              </a:ext>
            </a:extLst>
          </p:cNvPr>
          <p:cNvGrpSpPr/>
          <p:nvPr/>
        </p:nvGrpSpPr>
        <p:grpSpPr>
          <a:xfrm>
            <a:off x="3166480" y="3303356"/>
            <a:ext cx="5240707" cy="2247547"/>
            <a:chOff x="3694670" y="3541328"/>
            <a:chExt cx="3797670" cy="165428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8F3AD56-5B05-043C-4B7B-49ECC11B7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46" t="1" r="49793" b="57591"/>
            <a:stretch/>
          </p:blipFill>
          <p:spPr>
            <a:xfrm>
              <a:off x="3694670" y="3541328"/>
              <a:ext cx="3797670" cy="16542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5F13A33-0FC8-DAF2-2D5E-4B7D4BF339A2}"/>
                </a:ext>
              </a:extLst>
            </p:cNvPr>
            <p:cNvSpPr/>
            <p:nvPr/>
          </p:nvSpPr>
          <p:spPr>
            <a:xfrm>
              <a:off x="3698543" y="3595295"/>
              <a:ext cx="3793797" cy="79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7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B5F531-C6F6-AB2E-E407-0C3E1970C6A6}"/>
              </a:ext>
            </a:extLst>
          </p:cNvPr>
          <p:cNvSpPr/>
          <p:nvPr/>
        </p:nvSpPr>
        <p:spPr>
          <a:xfrm>
            <a:off x="937561" y="1292954"/>
            <a:ext cx="2412000" cy="216000"/>
          </a:xfrm>
          <a:prstGeom prst="roundRect">
            <a:avLst>
              <a:gd name="adj" fmla="val 31273"/>
            </a:avLst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 BIKE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텍스트 개체 틀 2">
                <a:extLst>
                  <a:ext uri="{FF2B5EF4-FFF2-40B4-BE49-F238E27FC236}">
                    <a16:creationId xmlns:a16="http://schemas.microsoft.com/office/drawing/2014/main" id="{10EC41BD-3A71-3BA0-BAC4-91B59BD345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773" y="1500598"/>
                <a:ext cx="9777401" cy="27307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0" indent="-457200" latinLnBrk="0">
                  <a:lnSpc>
                    <a:spcPct val="125000"/>
                  </a:lnSpc>
                  <a:spcBef>
                    <a:spcPts val="0"/>
                  </a:spcBef>
                  <a:buClr>
                    <a:srgbClr val="000000"/>
                  </a:buClr>
                  <a:buAutoNum type="arabicParenBoth"/>
                  <a:defRPr/>
                </a:pPr>
                <a:r>
                  <a:rPr lang="en-US" altLang="ko-KR" sz="22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</a:rPr>
                  <a:t>Message space </a:t>
                </a:r>
                <a14:m>
                  <m:oMath xmlns:m="http://schemas.openxmlformats.org/officeDocument/2006/math">
                    <m:r>
                      <a:rPr kumimoji="1" lang="en-US" altLang="ko-KR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ℳ</m:t>
                    </m:r>
                    <m:r>
                      <a:rPr kumimoji="1" lang="en-US" altLang="ko-KR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pPr>
                      <m:e>
                        <m: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ko-KR" altLang="en-US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에서 메시지 </a:t>
                </a:r>
                <a14:m>
                  <m:oMath xmlns:m="http://schemas.openxmlformats.org/officeDocument/2006/math">
                    <m:r>
                      <a:rPr kumimoji="1" lang="en-US" altLang="ko-KR" sz="2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𝑚</m:t>
                    </m:r>
                  </m:oMath>
                </a14:m>
                <a:r>
                  <a:rPr kumimoji="1" lang="en-US" altLang="ko-KR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 </a:t>
                </a:r>
                <a:r>
                  <a:rPr kumimoji="1" lang="ko-KR" altLang="en-US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을 샘플링하고</a:t>
                </a:r>
                <a:r>
                  <a:rPr kumimoji="1" lang="en-US" altLang="ko-KR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, </a:t>
                </a:r>
                <a:r>
                  <a:rPr kumimoji="1" lang="ko-KR" altLang="en-US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해시함수 </a:t>
                </a:r>
                <a14:m>
                  <m:oMath xmlns:m="http://schemas.openxmlformats.org/officeDocument/2006/math">
                    <m:r>
                      <a:rPr kumimoji="1" lang="en-US" altLang="ko-KR" sz="2200" b="1" i="0" kern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  <a:cs typeface="Arial"/>
                        <a:sym typeface="Arial"/>
                      </a:rPr>
                      <m:t>𝐇</m:t>
                    </m:r>
                  </m:oMath>
                </a14:m>
                <a:r>
                  <a:rPr kumimoji="1" lang="ko-KR" altLang="en-US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를 통해 </a:t>
                </a:r>
                <a:endParaRPr kumimoji="1" lang="en-US" altLang="ko-KR" sz="2200" kern="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  <a:cs typeface="Arial"/>
                  <a:sym typeface="Arial"/>
                </a:endParaRPr>
              </a:p>
              <a:p>
                <a:pPr marL="0" lvl="0" indent="0" latinLnBrk="0">
                  <a:lnSpc>
                    <a:spcPct val="125000"/>
                  </a:lnSpc>
                  <a:spcBef>
                    <a:spcPts val="0"/>
                  </a:spcBef>
                  <a:buClr>
                    <a:srgbClr val="000000"/>
                  </a:buClr>
                  <a:buNone/>
                  <a:defRPr/>
                </a:pPr>
                <a:r>
                  <a:rPr kumimoji="1" lang="en-US" altLang="ko-KR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     Error vector</a:t>
                </a:r>
                <a14:m>
                  <m:oMath xmlns:m="http://schemas.openxmlformats.org/officeDocument/2006/math">
                    <m:r>
                      <a:rPr kumimoji="1" lang="en-US" altLang="ko-KR" sz="22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kumimoji="1" lang="en-US" altLang="ko-KR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kumimoji="1" lang="en-US" altLang="ko-KR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)</m:t>
                    </m:r>
                  </m:oMath>
                </a14:m>
                <a:r>
                  <a:rPr kumimoji="1" lang="en-US" altLang="ko-KR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 </a:t>
                </a:r>
                <a:r>
                  <a:rPr kumimoji="1" lang="ko-KR" altLang="en-US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도출</a:t>
                </a:r>
                <a:endParaRPr kumimoji="1" lang="en-US" altLang="ko-KR" sz="2200" kern="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  <a:cs typeface="Arial"/>
                  <a:sym typeface="Arial"/>
                </a:endParaRPr>
              </a:p>
              <a:p>
                <a:pPr marL="0" lvl="0" indent="0" latinLnBrk="0">
                  <a:lnSpc>
                    <a:spcPct val="125000"/>
                  </a:lnSpc>
                  <a:spcBef>
                    <a:spcPts val="0"/>
                  </a:spcBef>
                  <a:buClr>
                    <a:srgbClr val="000000"/>
                  </a:buClr>
                  <a:buNone/>
                  <a:defRPr/>
                </a:pPr>
                <a:r>
                  <a:rPr kumimoji="1" lang="en-US" altLang="ko-KR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(2) </a:t>
                </a:r>
                <a:r>
                  <a:rPr kumimoji="1" lang="ko-KR" altLang="en-US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암호문 생성 </a:t>
                </a:r>
                <a:r>
                  <a:rPr kumimoji="1" lang="en-US" altLang="ko-KR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- Error vector</a:t>
                </a:r>
                <a:r>
                  <a:rPr kumimoji="1" lang="en-US" altLang="ko-KR" sz="2200" kern="0" dirty="0">
                    <a:solidFill>
                      <a:srgbClr val="000000"/>
                    </a:solidFill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2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kumimoji="1" lang="en-US" altLang="ko-KR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kumimoji="1" lang="en-US" altLang="ko-KR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) </m:t>
                    </m:r>
                  </m:oMath>
                </a14:m>
                <a:r>
                  <a:rPr kumimoji="1" lang="ko-KR" altLang="en-US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와 공개키 </a:t>
                </a:r>
                <a14:m>
                  <m:oMath xmlns:m="http://schemas.openxmlformats.org/officeDocument/2006/math">
                    <m:r>
                      <a:rPr kumimoji="1" lang="en-US" altLang="ko-KR" sz="2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h</m:t>
                    </m:r>
                  </m:oMath>
                </a14:m>
                <a:r>
                  <a:rPr kumimoji="1" lang="ko-KR" altLang="en-US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로 </a:t>
                </a:r>
                <a:r>
                  <a:rPr kumimoji="1" lang="ko-KR" altLang="en-US" sz="2200" b="1" kern="0" dirty="0">
                    <a:solidFill>
                      <a:srgbClr val="2E74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암호문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b="1" i="1" ker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200" b="1" i="1" ker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kumimoji="1" lang="en-US" altLang="ko-KR" sz="2200" b="1" i="1" ker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𝟎</m:t>
                        </m:r>
                      </m:sub>
                    </m:sSub>
                    <m:r>
                      <a:rPr kumimoji="1" lang="en-US" altLang="ko-KR" sz="2200" b="1" i="1" kern="0">
                        <a:solidFill>
                          <a:srgbClr val="2E74B6"/>
                        </a:solidFill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kumimoji="1" lang="en-US" altLang="ko-KR" sz="2200" b="1" i="1" ker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200" b="1" i="1" ker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200" b="1" i="1" ker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𝟎</m:t>
                        </m:r>
                      </m:sub>
                    </m:sSub>
                    <m:r>
                      <a:rPr kumimoji="1" lang="en-US" altLang="ko-KR" sz="2200" b="1" i="1" kern="0">
                        <a:solidFill>
                          <a:srgbClr val="2E74B6"/>
                        </a:solidFill>
                        <a:latin typeface="Cambria Math" panose="02040503050406030204" pitchFamily="18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kumimoji="1" lang="en-US" altLang="ko-KR" sz="2200" b="1" i="1" ker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200" b="1" i="1" ker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200" b="1" i="1" kern="0">
                            <a:solidFill>
                              <a:srgbClr val="2E74B6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kumimoji="1" lang="en-US" altLang="ko-KR" sz="2200" b="1" i="1" kern="0">
                        <a:solidFill>
                          <a:srgbClr val="2E74B6"/>
                        </a:solidFill>
                        <a:latin typeface="Cambria Math" panose="02040503050406030204" pitchFamily="18" charset="0"/>
                        <a:sym typeface="Arial"/>
                      </a:rPr>
                      <m:t>𝒉</m:t>
                    </m:r>
                  </m:oMath>
                </a14:m>
                <a:r>
                  <a:rPr kumimoji="1" lang="en-US" altLang="ko-KR" sz="2200" kern="0" dirty="0">
                    <a:solidFill>
                      <a:srgbClr val="2E74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 </a:t>
                </a:r>
                <a:r>
                  <a:rPr kumimoji="1" lang="ko-KR" altLang="en-US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를</a:t>
                </a:r>
                <a:r>
                  <a:rPr kumimoji="1" lang="en-US" altLang="ko-KR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,  </a:t>
                </a:r>
              </a:p>
              <a:p>
                <a:pPr marL="0" lvl="0" indent="0" latinLnBrk="0">
                  <a:lnSpc>
                    <a:spcPct val="125000"/>
                  </a:lnSpc>
                  <a:spcBef>
                    <a:spcPts val="0"/>
                  </a:spcBef>
                  <a:buClr>
                    <a:srgbClr val="000000"/>
                  </a:buClr>
                  <a:buNone/>
                  <a:defRPr/>
                </a:pPr>
                <a:r>
                  <a:rPr kumimoji="1" lang="en-US" altLang="ko-KR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     </a:t>
                </a:r>
                <a:r>
                  <a:rPr kumimoji="1" lang="ko-KR" altLang="en-US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메시지 </a:t>
                </a:r>
                <a14:m>
                  <m:oMath xmlns:m="http://schemas.openxmlformats.org/officeDocument/2006/math">
                    <m:r>
                      <a:rPr kumimoji="1" lang="en-US" altLang="ko-KR" sz="2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𝑚</m:t>
                    </m:r>
                  </m:oMath>
                </a14:m>
                <a:r>
                  <a:rPr kumimoji="1" lang="ko-KR" altLang="en-US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과</a:t>
                </a:r>
                <a:r>
                  <a:rPr kumimoji="1" lang="en-US" altLang="ko-KR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 </a:t>
                </a:r>
                <a:r>
                  <a:rPr kumimoji="1" lang="ko-KR" altLang="en-US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해시함수 </a:t>
                </a:r>
                <a14:m>
                  <m:oMath xmlns:m="http://schemas.openxmlformats.org/officeDocument/2006/math">
                    <m:r>
                      <a:rPr kumimoji="1" lang="en-US" altLang="ko-KR" sz="22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  <a:cs typeface="Arial"/>
                        <a:sym typeface="Arial"/>
                      </a:rPr>
                      <m:t>𝐋</m:t>
                    </m:r>
                  </m:oMath>
                </a14:m>
                <a:r>
                  <a:rPr kumimoji="1" lang="ko-KR" altLang="en-US" sz="22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을 사용하여</a:t>
                </a:r>
                <a:r>
                  <a:rPr kumimoji="1" lang="en-US" altLang="ko-KR" sz="2200" b="1" kern="0" dirty="0">
                    <a:solidFill>
                      <a:srgbClr val="2E74B6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2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kumimoji="1" lang="en-US" altLang="ko-KR" sz="22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kumimoji="1" lang="en-US" altLang="ko-KR" sz="22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r>
                      <a:rPr kumimoji="1" lang="en-US" altLang="ko-KR" sz="22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𝒎</m:t>
                    </m:r>
                    <m:r>
                      <a:rPr kumimoji="1" lang="en-US" altLang="ko-KR" sz="22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 ⨁ </m:t>
                    </m:r>
                    <m:sSub>
                      <m:sSubPr>
                        <m:ctrlPr>
                          <a:rPr kumimoji="1" lang="en-US" altLang="ko-KR" sz="22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1" lang="en-US" altLang="ko-KR" sz="2200" b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𝐋</m:t>
                        </m:r>
                        <m:r>
                          <a:rPr kumimoji="1" lang="en-US" altLang="ko-KR" sz="22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2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ko-KR" sz="22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2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2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,</m:t>
                        </m:r>
                        <m:r>
                          <a:rPr kumimoji="1" lang="en-US" altLang="ko-KR" sz="22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2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kumimoji="1" lang="en-US" altLang="ko-KR" sz="22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)</m:t>
                    </m:r>
                  </m:oMath>
                </a14:m>
                <a:r>
                  <a:rPr kumimoji="1" lang="en-US" altLang="ko-KR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 </a:t>
                </a:r>
                <a:r>
                  <a:rPr kumimoji="1" lang="ko-KR" altLang="en-US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생성</a:t>
                </a:r>
                <a:endParaRPr kumimoji="1" lang="en-US" altLang="ko-KR" sz="2200" kern="0" dirty="0">
                  <a:solidFill>
                    <a:prstClr val="black"/>
                  </a:solidFill>
                  <a:latin typeface="서울남산체 M" panose="02020503020101020101" pitchFamily="18" charset="-127"/>
                  <a:ea typeface="서울남산체 M" panose="02020503020101020101" pitchFamily="18" charset="-127"/>
                  <a:cs typeface="Arial"/>
                  <a:sym typeface="Arial"/>
                </a:endParaRPr>
              </a:p>
              <a:p>
                <a:pPr marL="0" indent="0" latinLnBrk="0">
                  <a:lnSpc>
                    <a:spcPct val="125000"/>
                  </a:lnSpc>
                  <a:spcBef>
                    <a:spcPts val="0"/>
                  </a:spcBef>
                  <a:buClr>
                    <a:srgbClr val="000000"/>
                  </a:buClr>
                  <a:buNone/>
                  <a:defRPr/>
                </a:pPr>
                <a:r>
                  <a:rPr kumimoji="1" lang="en-US" altLang="ko-KR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(3) </a:t>
                </a:r>
                <a:r>
                  <a:rPr kumimoji="1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해시함수 </a:t>
                </a:r>
                <a14:m>
                  <m:oMath xmlns:m="http://schemas.openxmlformats.org/officeDocument/2006/math">
                    <m:r>
                      <a:rPr kumimoji="1" lang="en-US" altLang="ko-KR" sz="2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서울남산체 M" panose="02020503020101020101" pitchFamily="18" charset="-127"/>
                        <a:cs typeface="Arial"/>
                        <a:sym typeface="Arial"/>
                      </a:rPr>
                      <m:t>𝐊</m:t>
                    </m:r>
                  </m:oMath>
                </a14:m>
                <a:r>
                  <a:rPr kumimoji="1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로 </a:t>
                </a:r>
                <a:r>
                  <a:rPr kumimoji="1" lang="ko-KR" altLang="en-US" sz="2000" kern="0" dirty="0">
                    <a:solidFill>
                      <a:srgbClr val="000000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메시지 </a:t>
                </a:r>
                <a14:m>
                  <m:oMath xmlns:m="http://schemas.openxmlformats.org/officeDocument/2006/math">
                    <m:r>
                      <a:rPr kumimoji="1" lang="en-US" altLang="ko-KR" sz="20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𝑚</m:t>
                    </m:r>
                  </m:oMath>
                </a14:m>
                <a:r>
                  <a:rPr kumimoji="1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과</a:t>
                </a:r>
                <a:r>
                  <a:rPr kumimoji="1" lang="ko-KR" altLang="en-US" sz="2000" b="0" i="0" u="none" strike="noStrike" kern="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 암호문 </a:t>
                </a:r>
                <a14:m>
                  <m:oMath xmlns:m="http://schemas.openxmlformats.org/officeDocument/2006/math">
                    <m:r>
                      <a:rPr kumimoji="1" lang="en-US" altLang="ko-KR" sz="2000" b="0" i="1" u="none" strike="noStrike" kern="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서울남산체 M" panose="02020503020101020101" pitchFamily="18" charset="-127"/>
                        <a:cs typeface="Arial"/>
                        <a:sym typeface="Arial"/>
                      </a:rPr>
                      <m:t>𝑐</m:t>
                    </m:r>
                  </m:oMath>
                </a14:m>
                <a:r>
                  <a:rPr kumimoji="1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를 해시하여 공유키 </a:t>
                </a:r>
                <a14:m>
                  <m:oMath xmlns:m="http://schemas.openxmlformats.org/officeDocument/2006/math">
                    <m:r>
                      <a:rPr kumimoji="1" lang="en-US" altLang="ko-KR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𝐾</m:t>
                    </m:r>
                  </m:oMath>
                </a14:m>
                <a:r>
                  <a:rPr kumimoji="1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 </a:t>
                </a:r>
                <a:r>
                  <a:rPr kumimoji="1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생성</a:t>
                </a:r>
                <a:endParaRPr kumimoji="1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서울남산체 M" panose="02020503020101020101" pitchFamily="18" charset="-127"/>
                  <a:ea typeface="서울남산체 M" panose="02020503020101020101" pitchFamily="18" charset="-127"/>
                  <a:cs typeface="Arial"/>
                  <a:sym typeface="Arial"/>
                </a:endParaRPr>
              </a:p>
              <a:p>
                <a:pPr marL="0" lvl="0" indent="0" latinLnBrk="0">
                  <a:lnSpc>
                    <a:spcPct val="125000"/>
                  </a:lnSpc>
                  <a:spcBef>
                    <a:spcPts val="0"/>
                  </a:spcBef>
                  <a:buClr>
                    <a:srgbClr val="000000"/>
                  </a:buClr>
                  <a:buNone/>
                  <a:defRPr/>
                </a:pPr>
                <a:r>
                  <a:rPr kumimoji="1" lang="en-US" altLang="ko-KR" sz="2200" kern="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Arial"/>
                    <a:sym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25" name="텍스트 개체 틀 2">
                <a:extLst>
                  <a:ext uri="{FF2B5EF4-FFF2-40B4-BE49-F238E27FC236}">
                    <a16:creationId xmlns:a16="http://schemas.microsoft.com/office/drawing/2014/main" id="{10EC41BD-3A71-3BA0-BAC4-91B59BD3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73" y="1500598"/>
                <a:ext cx="9777401" cy="2730713"/>
              </a:xfrm>
              <a:prstGeom prst="rect">
                <a:avLst/>
              </a:prstGeom>
              <a:blipFill>
                <a:blip r:embed="rId3"/>
                <a:stretch>
                  <a:fillRect l="-810" r="-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12AEB9-2729-CCAB-3040-19FB24208186}"/>
              </a:ext>
            </a:extLst>
          </p:cNvPr>
          <p:cNvSpPr txBox="1"/>
          <p:nvPr/>
        </p:nvSpPr>
        <p:spPr>
          <a:xfrm>
            <a:off x="550788" y="1116715"/>
            <a:ext cx="6563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2) </a:t>
            </a:r>
            <a:r>
              <a:rPr lang="en-US" altLang="ko-KR" sz="2400" dirty="0" err="1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Encaps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(): 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캡슐화</a:t>
            </a:r>
            <a:endParaRPr lang="en-US" altLang="ko-KR" sz="2400" dirty="0">
              <a:solidFill>
                <a:prstClr val="black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261575-8D43-67C0-0137-837DD88CC3D9}"/>
              </a:ext>
            </a:extLst>
          </p:cNvPr>
          <p:cNvGrpSpPr/>
          <p:nvPr/>
        </p:nvGrpSpPr>
        <p:grpSpPr>
          <a:xfrm>
            <a:off x="4746901" y="4295171"/>
            <a:ext cx="4041157" cy="2283596"/>
            <a:chOff x="6448300" y="2232268"/>
            <a:chExt cx="5189381" cy="288654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AACCD2-A753-E364-B3AC-238A6DFA41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847" r="1636" b="47326"/>
            <a:stretch/>
          </p:blipFill>
          <p:spPr>
            <a:xfrm>
              <a:off x="6448300" y="2232268"/>
              <a:ext cx="5188364" cy="2886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C06441C-8AB2-8BA9-C715-37198A290359}"/>
                </a:ext>
              </a:extLst>
            </p:cNvPr>
            <p:cNvSpPr/>
            <p:nvPr/>
          </p:nvSpPr>
          <p:spPr>
            <a:xfrm>
              <a:off x="6453681" y="2314585"/>
              <a:ext cx="5184000" cy="107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FC98A6-45E5-B373-D72C-8761BB051366}"/>
                  </a:ext>
                </a:extLst>
              </p:cNvPr>
              <p:cNvSpPr txBox="1"/>
              <p:nvPr/>
            </p:nvSpPr>
            <p:spPr>
              <a:xfrm>
                <a:off x="1321518" y="3628480"/>
                <a:ext cx="7079915" cy="822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2000" b="1" i="0" kern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  <a:cs typeface="Arial"/>
                        <a:sym typeface="Arial"/>
                      </a:rPr>
                      <m:t>𝐇</m:t>
                    </m:r>
                  </m:oMath>
                </a14:m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Arial"/>
                    <a:sym typeface="Arial"/>
                  </a:rPr>
                  <a:t>는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Arial"/>
                    <a:sym typeface="Arial"/>
                  </a:rPr>
                  <a:t>SHAKE256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Arial"/>
                    <a:sym typeface="Arial"/>
                  </a:rPr>
                  <a:t>기반 의사 난수 </a:t>
                </a:r>
                <a:r>
                  <a:rPr kumimoji="0" lang="ko-KR" alt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Arial"/>
                    <a:sym typeface="Arial"/>
                  </a:rPr>
                  <a:t>생성기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Arial"/>
                    <a:sym typeface="Arial"/>
                  </a:rPr>
                  <a:t>(PRNG)</a:t>
                </a:r>
                <a:r>
                  <a:rPr kumimoji="0" lang="en-US" altLang="ko-KR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Arial"/>
                    <a:sym typeface="Arial"/>
                  </a:rPr>
                  <a:t>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Arial"/>
                    <a:sym typeface="Arial"/>
                  </a:rPr>
                  <a:t>확장 사용</a:t>
                </a:r>
                <a:endParaRPr lang="en-US" altLang="ko-KR" sz="2000" dirty="0">
                  <a:solidFill>
                    <a:prstClr val="black"/>
                  </a:solidFill>
                  <a:latin typeface="+mn-ea"/>
                  <a:cs typeface="Arial"/>
                  <a:sym typeface="Arial"/>
                </a:endParaRPr>
              </a:p>
              <a:p>
                <a:pPr marL="342900" lvl="0" indent="-342900" latinLnBrk="0">
                  <a:lnSpc>
                    <a:spcPct val="125000"/>
                  </a:lnSpc>
                  <a:buFontTx/>
                  <a:buChar char="-"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2000" b="1" i="0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  <a:cs typeface="Arial"/>
                        <a:sym typeface="Arial"/>
                      </a:rPr>
                      <m:t>𝐋</m:t>
                    </m:r>
                  </m:oMath>
                </a14:m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Arial"/>
                    <a:sym typeface="Arial"/>
                  </a:rPr>
                  <a:t>과 </a:t>
                </a:r>
                <a14:m>
                  <m:oMath xmlns:m="http://schemas.openxmlformats.org/officeDocument/2006/math">
                    <m:r>
                      <a:rPr kumimoji="1" lang="en-US" altLang="ko-KR" sz="2000" b="1" kern="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M" panose="02020503020101020101" pitchFamily="18" charset="-127"/>
                        <a:cs typeface="Arial"/>
                        <a:sym typeface="Arial"/>
                      </a:rPr>
                      <m:t>𝐊</m:t>
                    </m:r>
                  </m:oMath>
                </a14:m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Arial"/>
                    <a:sym typeface="Arial"/>
                  </a:rPr>
                  <a:t>는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Arial"/>
                    <a:sym typeface="Arial"/>
                  </a:rPr>
                  <a:t>SHA3-384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Arial"/>
                    <a:sym typeface="Arial"/>
                  </a:rPr>
                  <a:t>사용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FC98A6-45E5-B373-D72C-8761BB05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518" y="3628480"/>
                <a:ext cx="7079915" cy="822405"/>
              </a:xfrm>
              <a:prstGeom prst="rect">
                <a:avLst/>
              </a:prstGeom>
              <a:blipFill>
                <a:blip r:embed="rId5"/>
                <a:stretch>
                  <a:fillRect l="-861" b="-1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8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42A7A69-07BA-622D-8DC7-091FAB03FA45}"/>
              </a:ext>
            </a:extLst>
          </p:cNvPr>
          <p:cNvSpPr/>
          <p:nvPr/>
        </p:nvSpPr>
        <p:spPr>
          <a:xfrm>
            <a:off x="937154" y="1297477"/>
            <a:ext cx="2736000" cy="216000"/>
          </a:xfrm>
          <a:prstGeom prst="roundRect">
            <a:avLst>
              <a:gd name="adj" fmla="val 31273"/>
            </a:avLst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 BIKE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10EC41BD-3A71-3BA0-BAC4-91B59BD345EE}"/>
              </a:ext>
            </a:extLst>
          </p:cNvPr>
          <p:cNvSpPr txBox="1">
            <a:spLocks/>
          </p:cNvSpPr>
          <p:nvPr/>
        </p:nvSpPr>
        <p:spPr>
          <a:xfrm>
            <a:off x="808773" y="1500598"/>
            <a:ext cx="9777401" cy="27307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latinLnBrk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AutoNum type="arabicParenBoth"/>
              <a:defRPr/>
            </a:pPr>
            <a:endParaRPr kumimoji="1" lang="en-US" altLang="ko-KR" sz="2200" kern="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2AEB9-2729-CCAB-3040-19FB24208186}"/>
              </a:ext>
            </a:extLst>
          </p:cNvPr>
          <p:cNvSpPr txBox="1"/>
          <p:nvPr/>
        </p:nvSpPr>
        <p:spPr>
          <a:xfrm>
            <a:off x="550788" y="1116715"/>
            <a:ext cx="6563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3) </a:t>
            </a:r>
            <a:r>
              <a:rPr lang="en-US" altLang="ko-KR" sz="2400" dirty="0" err="1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Decaps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(): 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역캡슐화</a:t>
            </a:r>
            <a:endParaRPr lang="en-US" altLang="ko-KR" sz="2400" dirty="0">
              <a:solidFill>
                <a:prstClr val="black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694CB-1FF8-DA67-56C5-77652E8098F4}"/>
                  </a:ext>
                </a:extLst>
              </p:cNvPr>
              <p:cNvSpPr txBox="1"/>
              <p:nvPr/>
            </p:nvSpPr>
            <p:spPr>
              <a:xfrm>
                <a:off x="1207699" y="3407362"/>
                <a:ext cx="10811636" cy="915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Decoding </a:t>
                </a:r>
                <a:r>
                  <a:rPr kumimoji="1" lang="ko-KR" altLang="en-US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성공 시</a:t>
                </a:r>
                <a:r>
                  <a:rPr kumimoji="1" lang="en-US" altLang="ko-KR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, </a:t>
                </a:r>
                <a:r>
                  <a:rPr kumimoji="1" lang="ko-KR" altLang="en-US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메시지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sz="2200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kumimoji="1" lang="en-US" altLang="ko-KR" sz="2200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2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와 암호문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kumimoji="1" lang="ko-KR" altLang="en-US" sz="2200" dirty="0" err="1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를</a:t>
                </a:r>
                <a:r>
                  <a:rPr kumimoji="1" lang="ko-KR" altLang="en-US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</a:t>
                </a:r>
                <a:r>
                  <a:rPr kumimoji="1" lang="ko-KR" altLang="en-US" sz="2200" dirty="0" err="1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해시함</a:t>
                </a:r>
                <a:endParaRPr kumimoji="1" lang="en-US" altLang="ko-KR" sz="2200" dirty="0">
                  <a:solidFill>
                    <a:schemeClr val="tx1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endParaRPr>
              </a:p>
              <a:p>
                <a:pPr marL="342900" indent="-342900">
                  <a:lnSpc>
                    <a:spcPct val="125000"/>
                  </a:lnSpc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Decoding</a:t>
                </a:r>
                <a:r>
                  <a:rPr kumimoji="1" lang="ko-KR" altLang="en-US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실패 시</a:t>
                </a:r>
                <a:r>
                  <a:rPr kumimoji="1" lang="en-US" altLang="ko-KR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, </a:t>
                </a:r>
                <a:r>
                  <a:rPr kumimoji="1" lang="ko-KR" altLang="en-US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메시지 랜덤 </a:t>
                </a:r>
                <a:r>
                  <a:rPr kumimoji="1" lang="en-US" altLang="ko-KR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ko-KR" altLang="en-US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와</a:t>
                </a:r>
                <a:r>
                  <a:rPr kumimoji="1" lang="en-US" altLang="ko-KR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</a:t>
                </a:r>
                <a:r>
                  <a:rPr kumimoji="1" lang="ko-KR" altLang="en-US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암호문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2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kumimoji="1" lang="ko-KR" altLang="en-US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를 </a:t>
                </a:r>
                <a:r>
                  <a:rPr kumimoji="1" lang="ko-KR" altLang="en-US" sz="2200" dirty="0" err="1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해시함</a:t>
                </a:r>
                <a:r>
                  <a:rPr kumimoji="1" lang="ko-KR" altLang="en-US" sz="2200" dirty="0">
                    <a:solidFill>
                      <a:schemeClr val="tx1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</a:t>
                </a:r>
                <a:endParaRPr kumimoji="1" lang="en-US" altLang="ko-KR" sz="2200" dirty="0">
                  <a:solidFill>
                    <a:schemeClr val="tx1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694CB-1FF8-DA67-56C5-77652E809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9" y="3407362"/>
                <a:ext cx="10811636" cy="915956"/>
              </a:xfrm>
              <a:prstGeom prst="rect">
                <a:avLst/>
              </a:prstGeom>
              <a:blipFill>
                <a:blip r:embed="rId3"/>
                <a:stretch>
                  <a:fillRect l="-704" b="-123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29211B3-5657-0446-2790-E30A16F48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" t="54703" r="1507" b="1763"/>
          <a:stretch/>
        </p:blipFill>
        <p:spPr>
          <a:xfrm>
            <a:off x="1995054" y="4800298"/>
            <a:ext cx="7505205" cy="169817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F87375-A81C-05C5-CA24-AE417EB8138D}"/>
                  </a:ext>
                </a:extLst>
              </p:cNvPr>
              <p:cNvSpPr txBox="1"/>
              <p:nvPr/>
            </p:nvSpPr>
            <p:spPr>
              <a:xfrm>
                <a:off x="808774" y="1624839"/>
                <a:ext cx="10357210" cy="1762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ko-KR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(1) syndrome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kumimoji="1" lang="en-US" altLang="ko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2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)</a:t>
                </a:r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을 구하고</a:t>
                </a:r>
                <a:r>
                  <a:rPr kumimoji="1" lang="en-US" altLang="ko-KR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, </a:t>
                </a:r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개인키</a:t>
                </a:r>
                <a14:m>
                  <m:oMath xmlns:m="http://schemas.openxmlformats.org/officeDocument/2006/math">
                    <m:r>
                      <a:rPr kumimoji="1" lang="en-US" altLang="ko-KR" sz="2200" b="0" i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2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200" b="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200" b="0" i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2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2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200" b="0" i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와 </a:t>
                </a:r>
                <a:r>
                  <a:rPr kumimoji="1" lang="en-US" altLang="ko-KR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BGF Decoder</a:t>
                </a:r>
                <a:r>
                  <a:rPr kumimoji="1" lang="ko-KR" altLang="en-US" sz="2200" dirty="0" err="1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를</a:t>
                </a:r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통해 </a:t>
                </a:r>
                <a:r>
                  <a:rPr kumimoji="1" lang="en-US" altLang="ko-KR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Error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ko-KR" sz="2200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kumimoji="1" lang="en-US" altLang="ko-KR" sz="2200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2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ko-KR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200" b="0" i="0" dirty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kumimoji="1" lang="en-US" altLang="ko-KR" sz="2200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kumimoji="1" lang="en-US" altLang="ko-KR" sz="2200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1" lang="en-US" altLang="ko-KR" sz="2200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ko-KR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200" b="0" i="0" dirty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kumimoji="1" lang="en-US" altLang="ko-KR" sz="22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R" sz="2200" b="0" i="0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1" lang="en-US" altLang="ko-KR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decoding</a:t>
                </a:r>
              </a:p>
              <a:p>
                <a:pPr>
                  <a:lnSpc>
                    <a:spcPct val="125000"/>
                  </a:lnSpc>
                </a:pPr>
                <a:r>
                  <a:rPr kumimoji="1" lang="en-US" altLang="ko-KR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(2) </a:t>
                </a:r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암호문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2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sz="22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2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과 해시함수 </a:t>
                </a:r>
                <a14:m>
                  <m:oMath xmlns:m="http://schemas.openxmlformats.org/officeDocument/2006/math">
                    <m:r>
                      <a:rPr kumimoji="1" lang="en-US" altLang="ko-KR" sz="2200" b="1" i="0" dirty="0" smtClean="0">
                        <a:latin typeface="Cambria Math" panose="02040503050406030204" pitchFamily="18" charset="0"/>
                        <a:ea typeface="SeoulNamsan M" panose="02020603020101020101" pitchFamily="18" charset="-127"/>
                      </a:rPr>
                      <m:t>𝐋</m:t>
                    </m:r>
                    <m:sSup>
                      <m:sSupPr>
                        <m:ctrlP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ko-KR" sz="2200" b="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kumimoji="1" lang="en-US" altLang="ko-KR" sz="2200" b="0" i="0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200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R" sz="2200" b="0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결과를 </a:t>
                </a:r>
                <a:r>
                  <a:rPr kumimoji="1" lang="en-US" altLang="ko-KR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XOR </a:t>
                </a:r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연산하여 메시지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sz="2200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kumimoji="1" lang="en-US" altLang="ko-KR" sz="2200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-US" altLang="ko-KR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</a:t>
                </a:r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계산</a:t>
                </a:r>
                <a:endParaRPr kumimoji="1" lang="en-US" altLang="ko-KR" sz="2200" dirty="0">
                  <a:latin typeface="SeoulNamsan M" panose="02020603020101020101" pitchFamily="18" charset="-127"/>
                  <a:ea typeface="SeoulNamsan M" panose="02020603020101020101" pitchFamily="18" charset="-127"/>
                </a:endParaRPr>
              </a:p>
              <a:p>
                <a:pPr>
                  <a:lnSpc>
                    <a:spcPct val="125000"/>
                  </a:lnSpc>
                </a:pPr>
                <a:r>
                  <a:rPr kumimoji="1" lang="en-US" altLang="ko-KR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(3) </a:t>
                </a:r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해시함수 </a:t>
                </a:r>
                <a14:m>
                  <m:oMath xmlns:m="http://schemas.openxmlformats.org/officeDocument/2006/math">
                    <m:r>
                      <a:rPr kumimoji="1" lang="en-US" altLang="ko-KR" sz="2200" b="1" i="0" dirty="0" smtClean="0">
                        <a:latin typeface="Cambria Math" panose="02040503050406030204" pitchFamily="18" charset="0"/>
                        <a:ea typeface="SeoulNamsan M" panose="02020603020101020101" pitchFamily="18" charset="-127"/>
                      </a:rPr>
                      <m:t>𝐊</m:t>
                    </m:r>
                  </m:oMath>
                </a14:m>
                <a:r>
                  <a:rPr kumimoji="1" lang="ko-KR" altLang="en-US" sz="2200" dirty="0" err="1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를</a:t>
                </a:r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통해 공유키 </a:t>
                </a:r>
                <a14:m>
                  <m:oMath xmlns:m="http://schemas.openxmlformats.org/officeDocument/2006/math">
                    <m:r>
                      <a:rPr kumimoji="1" lang="en-US" altLang="ko-KR" sz="2200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sz="2200" b="0" i="0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ko-KR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 </a:t>
                </a:r>
                <a:r>
                  <a:rPr kumimoji="1" lang="ko-KR" altLang="en-US" sz="2200" dirty="0">
                    <a:latin typeface="SeoulNamsan M" panose="02020603020101020101" pitchFamily="18" charset="-127"/>
                    <a:ea typeface="SeoulNamsan M" panose="02020603020101020101" pitchFamily="18" charset="-127"/>
                  </a:rPr>
                  <a:t>생성</a:t>
                </a:r>
                <a:endParaRPr kumimoji="1" lang="en-US" altLang="ko-KR" sz="2200" dirty="0">
                  <a:solidFill>
                    <a:schemeClr val="tx1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F87375-A81C-05C5-CA24-AE417EB81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74" y="1624839"/>
                <a:ext cx="10357210" cy="1762342"/>
              </a:xfrm>
              <a:prstGeom prst="rect">
                <a:avLst/>
              </a:prstGeom>
              <a:blipFill>
                <a:blip r:embed="rId5"/>
                <a:stretch>
                  <a:fillRect l="-734" r="-122" b="-6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10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연구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2.1 BIKE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67F693-F018-53BF-02E5-AB13E48CF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031" y="1436747"/>
            <a:ext cx="6831935" cy="2826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5EFAD-FDEF-C76E-EED9-412CD02453B1}"/>
              </a:ext>
            </a:extLst>
          </p:cNvPr>
          <p:cNvSpPr txBox="1"/>
          <p:nvPr/>
        </p:nvSpPr>
        <p:spPr>
          <a:xfrm>
            <a:off x="1352676" y="5519443"/>
            <a:ext cx="8981636" cy="1236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메시지 복구를 위해 에러를 제거해주는 디코딩 알고리즘이 실패할 수 있는 확률이 존재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단점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C1660D-20A0-C3C5-CC87-7FD69E8E0E3C}"/>
                  </a:ext>
                </a:extLst>
              </p:cNvPr>
              <p:cNvSpPr txBox="1"/>
              <p:nvPr/>
            </p:nvSpPr>
            <p:spPr>
              <a:xfrm>
                <a:off x="2378913" y="4437957"/>
                <a:ext cx="7669721" cy="774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1" fontAlgn="auto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블록 길이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𝒓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),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행 가중치 크기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𝒘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),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에러 가중치 크기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𝒕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),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공유키의 크기</a:t>
                </a:r>
                <a:r>
                  <a:rPr lang="en-US" altLang="ko-KR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𝒍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)</a:t>
                </a:r>
              </a:p>
              <a:p>
                <a:pPr marR="0" lvl="0" defTabSz="914400" rtl="0" eaLnBrk="1" fontAlgn="auto" latinLnBrk="1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𝑫𝑭𝑹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(Decryption Failure Rate): </a:t>
                </a:r>
                <a:r>
                  <a:rPr lang="ko-KR" altLang="en-US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오류 정정에 실패할 확률</a:t>
                </a:r>
                <a:endParaRPr lang="en-US" altLang="ko-KR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C1660D-20A0-C3C5-CC87-7FD69E8E0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913" y="4437957"/>
                <a:ext cx="7669721" cy="774571"/>
              </a:xfrm>
              <a:prstGeom prst="rect">
                <a:avLst/>
              </a:prstGeom>
              <a:blipFill>
                <a:blip r:embed="rId4"/>
                <a:stretch>
                  <a:fillRect l="-636" t="-3150" b="-125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9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1E3EB1-711B-FA07-7E9E-C1C78CE23836}"/>
              </a:ext>
            </a:extLst>
          </p:cNvPr>
          <p:cNvSpPr/>
          <p:nvPr/>
        </p:nvSpPr>
        <p:spPr>
          <a:xfrm>
            <a:off x="5222398" y="2298789"/>
            <a:ext cx="1238116" cy="227082"/>
          </a:xfrm>
          <a:prstGeom prst="roundRect">
            <a:avLst>
              <a:gd name="adj" fmla="val 31273"/>
            </a:avLst>
          </a:pr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6ACF7F9-B06B-764C-3F45-91AAF328AC85}"/>
              </a:ext>
            </a:extLst>
          </p:cNvPr>
          <p:cNvSpPr/>
          <p:nvPr/>
        </p:nvSpPr>
        <p:spPr>
          <a:xfrm>
            <a:off x="9029702" y="2295069"/>
            <a:ext cx="1238116" cy="227082"/>
          </a:xfrm>
          <a:prstGeom prst="roundRect">
            <a:avLst>
              <a:gd name="adj" fmla="val 31273"/>
            </a:avLst>
          </a:pr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97F2801-C595-8B32-A477-1A919DB54C40}"/>
              </a:ext>
            </a:extLst>
          </p:cNvPr>
          <p:cNvSpPr/>
          <p:nvPr/>
        </p:nvSpPr>
        <p:spPr>
          <a:xfrm>
            <a:off x="1536280" y="4759337"/>
            <a:ext cx="1728000" cy="227082"/>
          </a:xfrm>
          <a:prstGeom prst="roundRect">
            <a:avLst>
              <a:gd name="adj" fmla="val 31273"/>
            </a:avLst>
          </a:pr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2D5842F-FE7E-C987-E01A-9E834DA271E4}"/>
              </a:ext>
            </a:extLst>
          </p:cNvPr>
          <p:cNvSpPr/>
          <p:nvPr/>
        </p:nvSpPr>
        <p:spPr>
          <a:xfrm>
            <a:off x="1783125" y="2298789"/>
            <a:ext cx="1238116" cy="227082"/>
          </a:xfrm>
          <a:prstGeom prst="roundRect">
            <a:avLst>
              <a:gd name="adj" fmla="val 31273"/>
            </a:avLst>
          </a:pr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27F28A8-8FC3-C086-5190-EBECDF1D4F88}"/>
              </a:ext>
            </a:extLst>
          </p:cNvPr>
          <p:cNvSpPr/>
          <p:nvPr/>
        </p:nvSpPr>
        <p:spPr>
          <a:xfrm>
            <a:off x="887599" y="1310773"/>
            <a:ext cx="972000" cy="216000"/>
          </a:xfrm>
          <a:prstGeom prst="roundRect">
            <a:avLst>
              <a:gd name="adj" fmla="val 31273"/>
            </a:avLst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2. </a:t>
                </a:r>
                <a:r>
                  <a:rPr lang="ko-KR" altLang="en-US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관련 연구</a:t>
                </a:r>
                <a:r>
                  <a:rPr lang="en-US" altLang="ko-KR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</a:t>
                </a:r>
                <a:r>
                  <a:rPr lang="en-US" altLang="ko-KR" sz="24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2.2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𝐺𝐹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(</m:t>
                    </m:r>
                    <m:sSup>
                      <m:sSup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𝑛</m:t>
                        </m:r>
                      </m:sup>
                    </m:sSup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)</m:t>
                    </m:r>
                  </m:oMath>
                </a14:m>
                <a:r>
                  <a:rPr lang="ko-KR" altLang="en-US" sz="24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상에서의 산술 연산</a:t>
                </a:r>
                <a:endParaRPr lang="ko-KR" altLang="en-US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663" t="-7200" b="-19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3E03CF-A963-E7DB-AED8-16AD891CE55C}"/>
                  </a:ext>
                </a:extLst>
              </p:cNvPr>
              <p:cNvSpPr txBox="1"/>
              <p:nvPr/>
            </p:nvSpPr>
            <p:spPr>
              <a:xfrm>
                <a:off x="861841" y="1096509"/>
                <a:ext cx="10753406" cy="852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200" b="0" i="1" dirty="0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𝐺𝐹</m:t>
                    </m:r>
                    <m:d>
                      <m:dPr>
                        <m:ctrlPr>
                          <a:rPr lang="en-US" altLang="ko-KR" sz="2200" b="0" i="1" dirty="0" smtClean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200" b="0" i="1" dirty="0" smtClean="0">
                                <a:latin typeface="Cambria Math" panose="02040503050406030204" pitchFamily="18" charset="0"/>
                                <a:ea typeface="서울남산체 B" panose="020205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  <a:ea typeface="서울남산체 B" panose="02020503020101020101" pitchFamily="18" charset="-127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  <a:ea typeface="서울남산체 B" panose="02020503020101020101" pitchFamily="18" charset="-127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ko-KR" sz="2200" b="0" i="0" dirty="0" smtClean="0">
                        <a:latin typeface="Cambria Math" panose="02040503050406030204" pitchFamily="18" charset="0"/>
                        <a:ea typeface="서울남산체 B" panose="02020503020101020101" pitchFamily="18" charset="-127"/>
                      </a:rPr>
                      <m:t>:</m:t>
                    </m:r>
                  </m:oMath>
                </a14:m>
                <a:r>
                  <a:rPr lang="ko-KR" altLang="en-US" sz="22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 서로 다른 원소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 dirty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200" i="1" dirty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200" i="1" dirty="0">
                            <a:latin typeface="Cambria Math" panose="02040503050406030204" pitchFamily="18" charset="0"/>
                            <a:ea typeface="서울남산체 B" panose="02020503020101020101" pitchFamily="18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sz="22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개를 포함하는 이진 </a:t>
                </a:r>
                <a:r>
                  <a:rPr lang="ko-KR" altLang="en-US" sz="2200" dirty="0" err="1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유한체</a:t>
                </a:r>
                <a:endParaRPr lang="en-US" altLang="ko-KR" sz="2200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  <a:p>
                <a:pPr marL="342900" indent="-34290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200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이진 필드에서의 </a:t>
                </a:r>
                <a:r>
                  <a:rPr lang="ko-KR" altLang="en-US" sz="2000" dirty="0">
                    <a:latin typeface="서울남산체 B" panose="02020503020101020101" pitchFamily="18" charset="-127"/>
                    <a:ea typeface="서울남산체 B" panose="02020503020101020101" pitchFamily="18" charset="-127"/>
                  </a:rPr>
                  <a:t>산술 연산은 일반적으로 아는 산술 연산과 차이가 있음</a:t>
                </a:r>
                <a:endParaRPr lang="en-US" altLang="ko-KR" sz="2000" dirty="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3E03CF-A963-E7DB-AED8-16AD891CE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1" y="1096509"/>
                <a:ext cx="10753406" cy="852541"/>
              </a:xfrm>
              <a:prstGeom prst="rect">
                <a:avLst/>
              </a:prstGeom>
              <a:blipFill>
                <a:blip r:embed="rId4"/>
                <a:stretch>
                  <a:fillRect l="-590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FF19A9-411F-4B00-F1E3-4A570BFE7C29}"/>
              </a:ext>
            </a:extLst>
          </p:cNvPr>
          <p:cNvSpPr txBox="1"/>
          <p:nvPr/>
        </p:nvSpPr>
        <p:spPr>
          <a:xfrm>
            <a:off x="1315972" y="2153036"/>
            <a:ext cx="2174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덧셈 연산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DDFF02-3E35-DFB6-CABD-2435441A83E0}"/>
              </a:ext>
            </a:extLst>
          </p:cNvPr>
          <p:cNvSpPr txBox="1"/>
          <p:nvPr/>
        </p:nvSpPr>
        <p:spPr>
          <a:xfrm>
            <a:off x="734896" y="2621490"/>
            <a:ext cx="3425931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Modulo-2 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덧셈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(XOR) 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수행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캐리가 발생하지 않음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가장 간단한 연산 수행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뺄셈은 덧셈과 동일하게 간주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EB0041-CA56-7302-9DD9-040FE4512979}"/>
              </a:ext>
            </a:extLst>
          </p:cNvPr>
          <p:cNvSpPr txBox="1"/>
          <p:nvPr/>
        </p:nvSpPr>
        <p:spPr>
          <a:xfrm>
            <a:off x="4717378" y="2153036"/>
            <a:ext cx="2174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제곱 연산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C0DF6-6EA2-ECB4-12FB-7A9497FE7B06}"/>
              </a:ext>
            </a:extLst>
          </p:cNvPr>
          <p:cNvSpPr txBox="1"/>
          <p:nvPr/>
        </p:nvSpPr>
        <p:spPr>
          <a:xfrm>
            <a:off x="3958958" y="2621490"/>
            <a:ext cx="3764997" cy="1740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제곱 후 </a:t>
            </a:r>
            <a:r>
              <a:rPr lang="ko-KR" altLang="en-US" sz="18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모듈러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축소 적용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모듈러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축소에는 기약다항식</a:t>
            </a:r>
            <a:r>
              <a:rPr lang="en-US" altLang="ko-KR" b="1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*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이 사용됨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PLU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분해를 통해 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XOR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로만 이뤄진 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in-place 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구조로 구현 가능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F05ED0-0612-F954-A1DA-3804F434B8DF}"/>
              </a:ext>
            </a:extLst>
          </p:cNvPr>
          <p:cNvSpPr txBox="1"/>
          <p:nvPr/>
        </p:nvSpPr>
        <p:spPr>
          <a:xfrm>
            <a:off x="8561759" y="2153036"/>
            <a:ext cx="2174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곱셈 연산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50EBA0-2FA0-7DBF-6921-149B08B8DAAC}"/>
              </a:ext>
            </a:extLst>
          </p:cNvPr>
          <p:cNvSpPr txBox="1"/>
          <p:nvPr/>
        </p:nvSpPr>
        <p:spPr>
          <a:xfrm>
            <a:off x="7766262" y="2621490"/>
            <a:ext cx="3764997" cy="2737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곱셈 후 </a:t>
            </a:r>
            <a:r>
              <a:rPr lang="ko-KR" altLang="en-US" sz="18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모듈러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축소를 통해 필드 크기에 맞춰줘야 함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어떤 곱셈기를 사용하는지에 따라 성능이 달라짐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곱셈 알고리즘</a:t>
            </a:r>
            <a:r>
              <a:rPr lang="en-US" altLang="ko-KR" sz="16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</a:t>
            </a:r>
            <a:r>
              <a:rPr lang="ko-KR" altLang="en-US" sz="16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카라추바</a:t>
            </a:r>
            <a:r>
              <a:rPr lang="en-US" altLang="ko-KR" sz="16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스쿨북</a:t>
            </a:r>
            <a:r>
              <a:rPr lang="en-US" altLang="ko-KR" sz="16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몽고메리 등</a:t>
            </a:r>
            <a:r>
              <a:rPr lang="en-US" altLang="ko-KR" sz="16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)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을 적용한 다양한 곱셈기가 제안되었음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42454-134C-4304-4AD6-3FBF99E2BBDF}"/>
              </a:ext>
            </a:extLst>
          </p:cNvPr>
          <p:cNvSpPr txBox="1"/>
          <p:nvPr/>
        </p:nvSpPr>
        <p:spPr>
          <a:xfrm>
            <a:off x="1315972" y="4598114"/>
            <a:ext cx="2174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E75B6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곱셈 역원 연산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CE061-5848-79EF-0291-B69BD9A7799A}"/>
              </a:ext>
            </a:extLst>
          </p:cNvPr>
          <p:cNvSpPr txBox="1"/>
          <p:nvPr/>
        </p:nvSpPr>
        <p:spPr>
          <a:xfrm>
            <a:off x="734896" y="5093843"/>
            <a:ext cx="6264391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확장 이진 최대공약수 알고리즘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(EBGA)</a:t>
            </a: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,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en-US" altLang="ko-KR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Itoh-Tsuji Inversion </a:t>
            </a:r>
            <a:r>
              <a:rPr lang="ko-KR" altLang="en-US" sz="18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알고리즘 사용하여 구현가능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Itoh-Tsuji </a:t>
            </a: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알고리즘은 곱셈과 제곱 연산이 같이 사용</a:t>
            </a:r>
            <a:endParaRPr lang="en-US" altLang="ko-KR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가장 높은 계산 복잡도를 가짐</a:t>
            </a:r>
            <a:endParaRPr lang="en-US" altLang="ko-KR" sz="1800" dirty="0">
              <a:solidFill>
                <a:prstClr val="black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C3311-5F81-3551-814B-04E519E11567}"/>
              </a:ext>
            </a:extLst>
          </p:cNvPr>
          <p:cNvSpPr txBox="1"/>
          <p:nvPr/>
        </p:nvSpPr>
        <p:spPr>
          <a:xfrm>
            <a:off x="6999287" y="6496364"/>
            <a:ext cx="5600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baseline="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*</a:t>
            </a:r>
            <a:r>
              <a:rPr lang="ko-KR" altLang="en-US" sz="1400" b="0" i="0" u="none" strike="noStrike" baseline="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더이상 인수분해가 되지 않는 가장 작은 식으로</a:t>
            </a:r>
            <a:r>
              <a:rPr lang="en-US" altLang="ko-KR" sz="1400" b="0" i="0" u="none" strike="noStrike" baseline="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140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많은</a:t>
            </a:r>
            <a:r>
              <a:rPr lang="ko-KR" altLang="en-US" sz="1400" b="0" i="0" u="none" strike="noStrike" baseline="0" dirty="0">
                <a:latin typeface="서울남산체 L" panose="02020503020101020101" pitchFamily="18" charset="-127"/>
                <a:ea typeface="서울남산체 L" panose="02020503020101020101" pitchFamily="18" charset="-127"/>
              </a:rPr>
              <a:t> 암호에 사용됨</a:t>
            </a:r>
            <a:endParaRPr lang="ko-KR" altLang="en-US" sz="1400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D627468-F4BF-6F98-4F80-FC8ABD83CBEF}"/>
              </a:ext>
            </a:extLst>
          </p:cNvPr>
          <p:cNvCxnSpPr>
            <a:cxnSpLocks/>
          </p:cNvCxnSpPr>
          <p:nvPr/>
        </p:nvCxnSpPr>
        <p:spPr>
          <a:xfrm>
            <a:off x="3921197" y="2204552"/>
            <a:ext cx="0" cy="216000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0BE7323-E873-20F4-7F19-F04536F30C2C}"/>
              </a:ext>
            </a:extLst>
          </p:cNvPr>
          <p:cNvCxnSpPr>
            <a:cxnSpLocks/>
          </p:cNvCxnSpPr>
          <p:nvPr/>
        </p:nvCxnSpPr>
        <p:spPr>
          <a:xfrm>
            <a:off x="7663434" y="2153036"/>
            <a:ext cx="0" cy="428400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5C6D75A-BCBF-6018-A10A-6810258576CA}"/>
              </a:ext>
            </a:extLst>
          </p:cNvPr>
          <p:cNvCxnSpPr>
            <a:cxnSpLocks/>
          </p:cNvCxnSpPr>
          <p:nvPr/>
        </p:nvCxnSpPr>
        <p:spPr>
          <a:xfrm rot="5400000">
            <a:off x="4132644" y="1074002"/>
            <a:ext cx="0" cy="680400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10001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5853</TotalTime>
  <Words>1791</Words>
  <Application>Microsoft Macintosh PowerPoint</Application>
  <PresentationFormat>와이드스크린</PresentationFormat>
  <Paragraphs>168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33" baseType="lpstr">
      <vt:lpstr>서울남산체 EB</vt:lpstr>
      <vt:lpstr>SEOULNAMSAN B</vt:lpstr>
      <vt:lpstr>Arial</vt:lpstr>
      <vt:lpstr>SeoulNamsan M</vt:lpstr>
      <vt:lpstr>서울남산체 B</vt:lpstr>
      <vt:lpstr>SeoulNamsan L</vt:lpstr>
      <vt:lpstr>SeoulNamsan M</vt:lpstr>
      <vt:lpstr>서울남산체 M</vt:lpstr>
      <vt:lpstr>Cambria Math</vt:lpstr>
      <vt:lpstr>Calibri</vt:lpstr>
      <vt:lpstr>서울남산체 L</vt:lpstr>
      <vt:lpstr>맑은 고딕</vt:lpstr>
      <vt:lpstr>제목 테마</vt:lpstr>
      <vt:lpstr>1_제목 테마</vt:lpstr>
      <vt:lpstr>2_제목 테마</vt:lpstr>
      <vt:lpstr>BIKE 핵심 연산 양자회로 최적구현</vt:lpstr>
      <vt:lpstr>PowerPoint 프레젠테이션</vt:lpstr>
      <vt:lpstr>1. 서론</vt:lpstr>
      <vt:lpstr>2. 관련 연구 2.1 BIKE</vt:lpstr>
      <vt:lpstr>2. 관련 연구 2.1 BIKE</vt:lpstr>
      <vt:lpstr>2. 관련 연구 2.1 BIKE</vt:lpstr>
      <vt:lpstr>2. 관련 연구 2.1 BIKE</vt:lpstr>
      <vt:lpstr>2. 관련 연구 2.1 BIKE</vt:lpstr>
      <vt:lpstr>2. 관련 연구 2.2 GF(2^n)상에서의 산술 연산</vt:lpstr>
      <vt:lpstr>3. BIKE 양자 회로 구현</vt:lpstr>
      <vt:lpstr>3. BIKE 양자 회로 구현 3.1 키 생성</vt:lpstr>
      <vt:lpstr>3. BIKE 양자 회로 구현 3.1 키 생성</vt:lpstr>
      <vt:lpstr>3. BIKE 양자 회로 구현 3.2 캡슐화(Encapsulation)</vt:lpstr>
      <vt:lpstr>3. BIKE 양자 회로 구현 3.3 회로 구현 결과 분석</vt:lpstr>
      <vt:lpstr>3. BIKE 양자 회로 구현 3.3 회로 구현 결과 분석</vt:lpstr>
      <vt:lpstr>4. 결론</vt:lpstr>
      <vt:lpstr>Reference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양유진</cp:lastModifiedBy>
  <cp:revision>211</cp:revision>
  <dcterms:created xsi:type="dcterms:W3CDTF">2019-03-05T04:29:07Z</dcterms:created>
  <dcterms:modified xsi:type="dcterms:W3CDTF">2023-06-22T06:24:40Z</dcterms:modified>
</cp:coreProperties>
</file>